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Lst>
  <p:sldSz cx="18288000" cy="10287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slide" Target="slides/slide67.xml" /><Relationship Id="rId76" Type="http://schemas.openxmlformats.org/officeDocument/2006/relationships/slide" Target="slides/slide75.xml" /><Relationship Id="rId7" Type="http://schemas.openxmlformats.org/officeDocument/2006/relationships/slide" Target="slides/slide6.xml" /><Relationship Id="rId71" Type="http://schemas.openxmlformats.org/officeDocument/2006/relationships/slide" Target="slides/slide70.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theme" Target="theme/theme1.xml" /><Relationship Id="rId5" Type="http://schemas.openxmlformats.org/officeDocument/2006/relationships/slide" Target="slides/slide4.xml" /><Relationship Id="rId61" Type="http://schemas.openxmlformats.org/officeDocument/2006/relationships/slide" Target="slides/slide60.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presProps" Target="presProps.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tableStyles" Target="tableStyles.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svg" /><Relationship Id="rId7" Type="http://schemas.openxmlformats.org/officeDocument/2006/relationships/image" Target="../media/image6.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svg" /><Relationship Id="rId4" Type="http://schemas.openxmlformats.org/officeDocument/2006/relationships/image" Target="../media/image3.png" /><Relationship Id="rId9" Type="http://schemas.openxmlformats.org/officeDocument/2006/relationships/image" Target="../media/image8.svg" /></Relationships>
</file>

<file path=ppt/slides/_rels/slide10.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jpeg" /><Relationship Id="rId1" Type="http://schemas.openxmlformats.org/officeDocument/2006/relationships/slideLayout" Target="../slideLayouts/slideLayout7.xml" /><Relationship Id="rId4" Type="http://schemas.openxmlformats.org/officeDocument/2006/relationships/image" Target="../media/image20.svg" /></Relationships>
</file>

<file path=ppt/slides/_rels/slide11.xml.rels><?xml version="1.0" encoding="UTF-8" standalone="yes"?>
<Relationships xmlns="http://schemas.openxmlformats.org/package/2006/relationships"><Relationship Id="rId3" Type="http://schemas.openxmlformats.org/officeDocument/2006/relationships/image" Target="../media/image22.svg" /><Relationship Id="rId2" Type="http://schemas.openxmlformats.org/officeDocument/2006/relationships/image" Target="../media/image21.png" /><Relationship Id="rId1" Type="http://schemas.openxmlformats.org/officeDocument/2006/relationships/slideLayout" Target="../slideLayouts/slideLayout7.xml" /><Relationship Id="rId4" Type="http://schemas.openxmlformats.org/officeDocument/2006/relationships/image" Target="../media/image27.png" /></Relationships>
</file>

<file path=ppt/slides/_rels/slide12.xml.rels><?xml version="1.0" encoding="UTF-8" standalone="yes"?>
<Relationships xmlns="http://schemas.openxmlformats.org/package/2006/relationships"><Relationship Id="rId3" Type="http://schemas.openxmlformats.org/officeDocument/2006/relationships/image" Target="../media/image22.svg" /><Relationship Id="rId2" Type="http://schemas.openxmlformats.org/officeDocument/2006/relationships/image" Target="../media/image21.png" /><Relationship Id="rId1" Type="http://schemas.openxmlformats.org/officeDocument/2006/relationships/slideLayout" Target="../slideLayouts/slideLayout7.xml" /><Relationship Id="rId4" Type="http://schemas.openxmlformats.org/officeDocument/2006/relationships/image" Target="../media/image28.png" /></Relationships>
</file>

<file path=ppt/slides/_rels/slide13.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jpeg" /><Relationship Id="rId1" Type="http://schemas.openxmlformats.org/officeDocument/2006/relationships/slideLayout" Target="../slideLayouts/slideLayout7.xml" /><Relationship Id="rId4" Type="http://schemas.openxmlformats.org/officeDocument/2006/relationships/image" Target="../media/image20.svg" /></Relationships>
</file>

<file path=ppt/slides/_rels/slide14.xml.rels><?xml version="1.0" encoding="UTF-8" standalone="yes"?>
<Relationships xmlns="http://schemas.openxmlformats.org/package/2006/relationships"><Relationship Id="rId3" Type="http://schemas.openxmlformats.org/officeDocument/2006/relationships/image" Target="../media/image22.svg" /><Relationship Id="rId2" Type="http://schemas.openxmlformats.org/officeDocument/2006/relationships/image" Target="../media/image21.png" /><Relationship Id="rId1" Type="http://schemas.openxmlformats.org/officeDocument/2006/relationships/slideLayout" Target="../slideLayouts/slideLayout7.xml" /><Relationship Id="rId4" Type="http://schemas.openxmlformats.org/officeDocument/2006/relationships/image" Target="../media/image29.png" /></Relationships>
</file>

<file path=ppt/slides/_rels/slide15.xml.rels><?xml version="1.0" encoding="UTF-8" standalone="yes"?>
<Relationships xmlns="http://schemas.openxmlformats.org/package/2006/relationships"><Relationship Id="rId3" Type="http://schemas.openxmlformats.org/officeDocument/2006/relationships/image" Target="../media/image22.svg" /><Relationship Id="rId2" Type="http://schemas.openxmlformats.org/officeDocument/2006/relationships/image" Target="../media/image21.png" /><Relationship Id="rId1" Type="http://schemas.openxmlformats.org/officeDocument/2006/relationships/slideLayout" Target="../slideLayouts/slideLayout7.xml" /><Relationship Id="rId4" Type="http://schemas.openxmlformats.org/officeDocument/2006/relationships/image" Target="../media/image30.png" /></Relationships>
</file>

<file path=ppt/slides/_rels/slide16.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jpeg" /><Relationship Id="rId1" Type="http://schemas.openxmlformats.org/officeDocument/2006/relationships/slideLayout" Target="../slideLayouts/slideLayout7.xml" /><Relationship Id="rId4" Type="http://schemas.openxmlformats.org/officeDocument/2006/relationships/image" Target="../media/image20.svg" /></Relationships>
</file>

<file path=ppt/slides/_rels/slide17.xml.rels><?xml version="1.0" encoding="UTF-8" standalone="yes"?>
<Relationships xmlns="http://schemas.openxmlformats.org/package/2006/relationships"><Relationship Id="rId3" Type="http://schemas.openxmlformats.org/officeDocument/2006/relationships/image" Target="../media/image16.svg" /><Relationship Id="rId2" Type="http://schemas.openxmlformats.org/officeDocument/2006/relationships/image" Target="../media/image15.png" /><Relationship Id="rId1" Type="http://schemas.openxmlformats.org/officeDocument/2006/relationships/slideLayout" Target="../slideLayouts/slideLayout7.xml" /><Relationship Id="rId4" Type="http://schemas.openxmlformats.org/officeDocument/2006/relationships/image" Target="../media/image17.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10.svg" /><Relationship Id="rId7" Type="http://schemas.openxmlformats.org/officeDocument/2006/relationships/image" Target="../media/image14.svg" /><Relationship Id="rId2" Type="http://schemas.openxmlformats.org/officeDocument/2006/relationships/image" Target="../media/image9.png" /><Relationship Id="rId1" Type="http://schemas.openxmlformats.org/officeDocument/2006/relationships/slideLayout" Target="../slideLayouts/slideLayout7.xml" /><Relationship Id="rId6" Type="http://schemas.openxmlformats.org/officeDocument/2006/relationships/image" Target="../media/image13.png" /><Relationship Id="rId5" Type="http://schemas.openxmlformats.org/officeDocument/2006/relationships/image" Target="../media/image12.svg" /><Relationship Id="rId4" Type="http://schemas.openxmlformats.org/officeDocument/2006/relationships/image" Target="../media/image11.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3" Type="http://schemas.openxmlformats.org/officeDocument/2006/relationships/image" Target="../media/image16.svg" /><Relationship Id="rId2" Type="http://schemas.openxmlformats.org/officeDocument/2006/relationships/image" Target="../media/image15.png" /><Relationship Id="rId1" Type="http://schemas.openxmlformats.org/officeDocument/2006/relationships/slideLayout" Target="../slideLayouts/slideLayout7.xml" /><Relationship Id="rId4" Type="http://schemas.openxmlformats.org/officeDocument/2006/relationships/image" Target="../media/image17.png" /></Relationships>
</file>

<file path=ppt/slides/_rels/slide25.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31.png"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31.png"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31.png"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31.png" /><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3" Type="http://schemas.openxmlformats.org/officeDocument/2006/relationships/image" Target="../media/image16.svg" /><Relationship Id="rId2" Type="http://schemas.openxmlformats.org/officeDocument/2006/relationships/image" Target="../media/image15.png" /><Relationship Id="rId1" Type="http://schemas.openxmlformats.org/officeDocument/2006/relationships/slideLayout" Target="../slideLayouts/slideLayout7.xml" /><Relationship Id="rId4" Type="http://schemas.openxmlformats.org/officeDocument/2006/relationships/image" Target="../media/image17.png" /></Relationships>
</file>

<file path=ppt/slides/_rels/slide3.xml.rels><?xml version="1.0" encoding="UTF-8" standalone="yes"?>
<Relationships xmlns="http://schemas.openxmlformats.org/package/2006/relationships"><Relationship Id="rId3" Type="http://schemas.openxmlformats.org/officeDocument/2006/relationships/image" Target="../media/image16.svg" /><Relationship Id="rId2" Type="http://schemas.openxmlformats.org/officeDocument/2006/relationships/image" Target="../media/image15.png" /><Relationship Id="rId1" Type="http://schemas.openxmlformats.org/officeDocument/2006/relationships/slideLayout" Target="../slideLayouts/slideLayout7.xml" /><Relationship Id="rId4" Type="http://schemas.openxmlformats.org/officeDocument/2006/relationships/image" Target="../media/image17.png" /></Relationships>
</file>

<file path=ppt/slides/_rels/slide30.xml.rels><?xml version="1.0" encoding="UTF-8" standalone="yes"?>
<Relationships xmlns="http://schemas.openxmlformats.org/package/2006/relationships"><Relationship Id="rId3" Type="http://schemas.openxmlformats.org/officeDocument/2006/relationships/image" Target="../media/image34.svg" /><Relationship Id="rId2" Type="http://schemas.openxmlformats.org/officeDocument/2006/relationships/image" Target="../media/image33.png" /><Relationship Id="rId1" Type="http://schemas.openxmlformats.org/officeDocument/2006/relationships/slideLayout" Target="../slideLayouts/slideLayout7.xml" /><Relationship Id="rId5" Type="http://schemas.openxmlformats.org/officeDocument/2006/relationships/image" Target="../media/image36.svg" /><Relationship Id="rId4" Type="http://schemas.openxmlformats.org/officeDocument/2006/relationships/image" Target="../media/image35.png" /></Relationships>
</file>

<file path=ppt/slides/_rels/slide31.xml.rels><?xml version="1.0" encoding="UTF-8" standalone="yes"?>
<Relationships xmlns="http://schemas.openxmlformats.org/package/2006/relationships"><Relationship Id="rId3" Type="http://schemas.openxmlformats.org/officeDocument/2006/relationships/image" Target="../media/image34.svg" /><Relationship Id="rId2" Type="http://schemas.openxmlformats.org/officeDocument/2006/relationships/image" Target="../media/image33.png" /><Relationship Id="rId1" Type="http://schemas.openxmlformats.org/officeDocument/2006/relationships/slideLayout" Target="../slideLayouts/slideLayout7.xml" /><Relationship Id="rId5" Type="http://schemas.openxmlformats.org/officeDocument/2006/relationships/image" Target="../media/image36.svg" /><Relationship Id="rId4" Type="http://schemas.openxmlformats.org/officeDocument/2006/relationships/image" Target="../media/image35.png" /></Relationships>
</file>

<file path=ppt/slides/_rels/slide32.xml.rels><?xml version="1.0" encoding="UTF-8" standalone="yes"?>
<Relationships xmlns="http://schemas.openxmlformats.org/package/2006/relationships"><Relationship Id="rId3" Type="http://schemas.openxmlformats.org/officeDocument/2006/relationships/image" Target="../media/image34.svg" /><Relationship Id="rId2" Type="http://schemas.openxmlformats.org/officeDocument/2006/relationships/image" Target="../media/image33.png" /><Relationship Id="rId1" Type="http://schemas.openxmlformats.org/officeDocument/2006/relationships/slideLayout" Target="../slideLayouts/slideLayout7.xml" /><Relationship Id="rId5" Type="http://schemas.openxmlformats.org/officeDocument/2006/relationships/image" Target="../media/image36.svg" /><Relationship Id="rId4" Type="http://schemas.openxmlformats.org/officeDocument/2006/relationships/image" Target="../media/image35.png" /></Relationships>
</file>

<file path=ppt/slides/_rels/slide33.xml.rels><?xml version="1.0" encoding="UTF-8" standalone="yes"?>
<Relationships xmlns="http://schemas.openxmlformats.org/package/2006/relationships"><Relationship Id="rId3" Type="http://schemas.openxmlformats.org/officeDocument/2006/relationships/image" Target="../media/image16.svg" /><Relationship Id="rId2" Type="http://schemas.openxmlformats.org/officeDocument/2006/relationships/image" Target="../media/image15.png" /><Relationship Id="rId1" Type="http://schemas.openxmlformats.org/officeDocument/2006/relationships/slideLayout" Target="../slideLayouts/slideLayout7.xml" /><Relationship Id="rId4" Type="http://schemas.openxmlformats.org/officeDocument/2006/relationships/image" Target="../media/image17.png" /></Relationships>
</file>

<file path=ppt/slides/_rels/slide34.xml.rels><?xml version="1.0" encoding="UTF-8" standalone="yes"?>
<Relationships xmlns="http://schemas.openxmlformats.org/package/2006/relationships"><Relationship Id="rId3" Type="http://schemas.openxmlformats.org/officeDocument/2006/relationships/image" Target="../media/image38.svg" /><Relationship Id="rId2" Type="http://schemas.openxmlformats.org/officeDocument/2006/relationships/image" Target="../media/image37.png" /><Relationship Id="rId1" Type="http://schemas.openxmlformats.org/officeDocument/2006/relationships/slideLayout" Target="../slideLayouts/slideLayout7.xml" /><Relationship Id="rId5" Type="http://schemas.openxmlformats.org/officeDocument/2006/relationships/image" Target="../media/image40.svg" /><Relationship Id="rId4" Type="http://schemas.openxmlformats.org/officeDocument/2006/relationships/image" Target="../media/image39.png" /></Relationships>
</file>

<file path=ppt/slides/_rels/slide35.xml.rels><?xml version="1.0" encoding="UTF-8" standalone="yes"?>
<Relationships xmlns="http://schemas.openxmlformats.org/package/2006/relationships"><Relationship Id="rId3" Type="http://schemas.openxmlformats.org/officeDocument/2006/relationships/image" Target="../media/image38.svg" /><Relationship Id="rId2" Type="http://schemas.openxmlformats.org/officeDocument/2006/relationships/image" Target="../media/image37.png" /><Relationship Id="rId1" Type="http://schemas.openxmlformats.org/officeDocument/2006/relationships/slideLayout" Target="../slideLayouts/slideLayout7.xml" /><Relationship Id="rId5" Type="http://schemas.openxmlformats.org/officeDocument/2006/relationships/image" Target="../media/image40.svg" /><Relationship Id="rId4" Type="http://schemas.openxmlformats.org/officeDocument/2006/relationships/image" Target="../media/image39.png" /></Relationships>
</file>

<file path=ppt/slides/_rels/slide36.xml.rels><?xml version="1.0" encoding="UTF-8" standalone="yes"?>
<Relationships xmlns="http://schemas.openxmlformats.org/package/2006/relationships"><Relationship Id="rId3" Type="http://schemas.openxmlformats.org/officeDocument/2006/relationships/image" Target="../media/image38.svg" /><Relationship Id="rId2" Type="http://schemas.openxmlformats.org/officeDocument/2006/relationships/image" Target="../media/image37.png" /><Relationship Id="rId1" Type="http://schemas.openxmlformats.org/officeDocument/2006/relationships/slideLayout" Target="../slideLayouts/slideLayout7.xml" /><Relationship Id="rId5" Type="http://schemas.openxmlformats.org/officeDocument/2006/relationships/image" Target="../media/image40.svg" /><Relationship Id="rId4" Type="http://schemas.openxmlformats.org/officeDocument/2006/relationships/image" Target="../media/image39.png" /></Relationships>
</file>

<file path=ppt/slides/_rels/slide37.xml.rels><?xml version="1.0" encoding="UTF-8" standalone="yes"?>
<Relationships xmlns="http://schemas.openxmlformats.org/package/2006/relationships"><Relationship Id="rId3" Type="http://schemas.openxmlformats.org/officeDocument/2006/relationships/image" Target="../media/image10.svg" /><Relationship Id="rId7" Type="http://schemas.openxmlformats.org/officeDocument/2006/relationships/image" Target="../media/image14.svg" /><Relationship Id="rId2" Type="http://schemas.openxmlformats.org/officeDocument/2006/relationships/image" Target="../media/image9.png" /><Relationship Id="rId1" Type="http://schemas.openxmlformats.org/officeDocument/2006/relationships/slideLayout" Target="../slideLayouts/slideLayout7.xml" /><Relationship Id="rId6" Type="http://schemas.openxmlformats.org/officeDocument/2006/relationships/image" Target="../media/image13.png" /><Relationship Id="rId5" Type="http://schemas.openxmlformats.org/officeDocument/2006/relationships/image" Target="../media/image12.svg" /><Relationship Id="rId4" Type="http://schemas.openxmlformats.org/officeDocument/2006/relationships/image" Target="../media/image11.pn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9.xml.rels><?xml version="1.0" encoding="UTF-8" standalone="yes"?>
<Relationships xmlns="http://schemas.openxmlformats.org/package/2006/relationships"><Relationship Id="rId8" Type="http://schemas.openxmlformats.org/officeDocument/2006/relationships/image" Target="../media/image47.png" /><Relationship Id="rId13" Type="http://schemas.openxmlformats.org/officeDocument/2006/relationships/image" Target="../media/image52.svg" /><Relationship Id="rId18" Type="http://schemas.openxmlformats.org/officeDocument/2006/relationships/image" Target="../media/image57.png" /><Relationship Id="rId3" Type="http://schemas.openxmlformats.org/officeDocument/2006/relationships/image" Target="../media/image42.svg" /><Relationship Id="rId21" Type="http://schemas.openxmlformats.org/officeDocument/2006/relationships/image" Target="../media/image60.svg" /><Relationship Id="rId7" Type="http://schemas.openxmlformats.org/officeDocument/2006/relationships/image" Target="../media/image46.svg" /><Relationship Id="rId12" Type="http://schemas.openxmlformats.org/officeDocument/2006/relationships/image" Target="../media/image51.png" /><Relationship Id="rId17" Type="http://schemas.openxmlformats.org/officeDocument/2006/relationships/image" Target="../media/image56.svg" /><Relationship Id="rId2" Type="http://schemas.openxmlformats.org/officeDocument/2006/relationships/image" Target="../media/image41.png" /><Relationship Id="rId16" Type="http://schemas.openxmlformats.org/officeDocument/2006/relationships/image" Target="../media/image55.png" /><Relationship Id="rId20" Type="http://schemas.openxmlformats.org/officeDocument/2006/relationships/image" Target="../media/image59.png" /><Relationship Id="rId1" Type="http://schemas.openxmlformats.org/officeDocument/2006/relationships/slideLayout" Target="../slideLayouts/slideLayout7.xml" /><Relationship Id="rId6" Type="http://schemas.openxmlformats.org/officeDocument/2006/relationships/image" Target="../media/image45.png" /><Relationship Id="rId11" Type="http://schemas.openxmlformats.org/officeDocument/2006/relationships/image" Target="../media/image50.svg" /><Relationship Id="rId5" Type="http://schemas.openxmlformats.org/officeDocument/2006/relationships/image" Target="../media/image44.svg" /><Relationship Id="rId15" Type="http://schemas.openxmlformats.org/officeDocument/2006/relationships/image" Target="../media/image54.svg" /><Relationship Id="rId23" Type="http://schemas.openxmlformats.org/officeDocument/2006/relationships/image" Target="../media/image62.svg" /><Relationship Id="rId10" Type="http://schemas.openxmlformats.org/officeDocument/2006/relationships/image" Target="../media/image49.png" /><Relationship Id="rId19" Type="http://schemas.openxmlformats.org/officeDocument/2006/relationships/image" Target="../media/image58.svg" /><Relationship Id="rId4" Type="http://schemas.openxmlformats.org/officeDocument/2006/relationships/image" Target="../media/image43.png" /><Relationship Id="rId9" Type="http://schemas.openxmlformats.org/officeDocument/2006/relationships/image" Target="../media/image48.svg" /><Relationship Id="rId14" Type="http://schemas.openxmlformats.org/officeDocument/2006/relationships/image" Target="../media/image53.png" /><Relationship Id="rId22" Type="http://schemas.openxmlformats.org/officeDocument/2006/relationships/image" Target="../media/image61.png" /></Relationships>
</file>

<file path=ppt/slides/_rels/slide4.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jpeg" /><Relationship Id="rId1" Type="http://schemas.openxmlformats.org/officeDocument/2006/relationships/slideLayout" Target="../slideLayouts/slideLayout7.xml" /><Relationship Id="rId4" Type="http://schemas.openxmlformats.org/officeDocument/2006/relationships/image" Target="../media/image20.sv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1.xml.rels><?xml version="1.0" encoding="UTF-8" standalone="yes"?>
<Relationships xmlns="http://schemas.openxmlformats.org/package/2006/relationships"><Relationship Id="rId3" Type="http://schemas.openxmlformats.org/officeDocument/2006/relationships/image" Target="../media/image10.svg" /><Relationship Id="rId7" Type="http://schemas.openxmlformats.org/officeDocument/2006/relationships/image" Target="../media/image14.svg" /><Relationship Id="rId2" Type="http://schemas.openxmlformats.org/officeDocument/2006/relationships/image" Target="../media/image9.png" /><Relationship Id="rId1" Type="http://schemas.openxmlformats.org/officeDocument/2006/relationships/slideLayout" Target="../slideLayouts/slideLayout7.xml" /><Relationship Id="rId6" Type="http://schemas.openxmlformats.org/officeDocument/2006/relationships/image" Target="../media/image13.png" /><Relationship Id="rId5" Type="http://schemas.openxmlformats.org/officeDocument/2006/relationships/image" Target="../media/image12.svg" /><Relationship Id="rId4" Type="http://schemas.openxmlformats.org/officeDocument/2006/relationships/image" Target="../media/image11.png" /></Relationships>
</file>

<file path=ppt/slides/_rels/slide42.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jpeg" /><Relationship Id="rId1" Type="http://schemas.openxmlformats.org/officeDocument/2006/relationships/slideLayout" Target="../slideLayouts/slideLayout7.xml" /><Relationship Id="rId4" Type="http://schemas.openxmlformats.org/officeDocument/2006/relationships/image" Target="../media/image20.svg" /></Relationships>
</file>

<file path=ppt/slides/_rels/slide43.xml.rels><?xml version="1.0" encoding="UTF-8" standalone="yes"?>
<Relationships xmlns="http://schemas.openxmlformats.org/package/2006/relationships"><Relationship Id="rId8" Type="http://schemas.openxmlformats.org/officeDocument/2006/relationships/image" Target="../media/image66.png" /><Relationship Id="rId3" Type="http://schemas.openxmlformats.org/officeDocument/2006/relationships/image" Target="../media/image16.svg" /><Relationship Id="rId7" Type="http://schemas.openxmlformats.org/officeDocument/2006/relationships/image" Target="../media/image65.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64.svg" /><Relationship Id="rId5" Type="http://schemas.openxmlformats.org/officeDocument/2006/relationships/image" Target="../media/image63.png" /><Relationship Id="rId4" Type="http://schemas.openxmlformats.org/officeDocument/2006/relationships/image" Target="../media/image17.png" /></Relationships>
</file>

<file path=ppt/slides/_rels/slide44.xml.rels><?xml version="1.0" encoding="UTF-8" standalone="yes"?>
<Relationships xmlns="http://schemas.openxmlformats.org/package/2006/relationships"><Relationship Id="rId3" Type="http://schemas.openxmlformats.org/officeDocument/2006/relationships/image" Target="../media/image16.svg" /><Relationship Id="rId2" Type="http://schemas.openxmlformats.org/officeDocument/2006/relationships/image" Target="../media/image15.png" /><Relationship Id="rId1" Type="http://schemas.openxmlformats.org/officeDocument/2006/relationships/slideLayout" Target="../slideLayouts/slideLayout7.xml" /><Relationship Id="rId4" Type="http://schemas.openxmlformats.org/officeDocument/2006/relationships/image" Target="../media/image17.png" /></Relationships>
</file>

<file path=ppt/slides/_rels/slide45.xml.rels><?xml version="1.0" encoding="UTF-8" standalone="yes"?>
<Relationships xmlns="http://schemas.openxmlformats.org/package/2006/relationships"><Relationship Id="rId8" Type="http://schemas.openxmlformats.org/officeDocument/2006/relationships/image" Target="../media/image68.png" /><Relationship Id="rId3" Type="http://schemas.openxmlformats.org/officeDocument/2006/relationships/image" Target="../media/image16.svg" /><Relationship Id="rId7" Type="http://schemas.openxmlformats.org/officeDocument/2006/relationships/image" Target="../media/image67.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64.svg" /><Relationship Id="rId5" Type="http://schemas.openxmlformats.org/officeDocument/2006/relationships/image" Target="../media/image63.png" /><Relationship Id="rId4" Type="http://schemas.openxmlformats.org/officeDocument/2006/relationships/image" Target="../media/image17.png" /></Relationships>
</file>

<file path=ppt/slides/_rels/slide46.xml.rels><?xml version="1.0" encoding="UTF-8" standalone="yes"?>
<Relationships xmlns="http://schemas.openxmlformats.org/package/2006/relationships"><Relationship Id="rId8" Type="http://schemas.openxmlformats.org/officeDocument/2006/relationships/image" Target="../media/image70.png" /><Relationship Id="rId3" Type="http://schemas.openxmlformats.org/officeDocument/2006/relationships/image" Target="../media/image16.svg" /><Relationship Id="rId7" Type="http://schemas.openxmlformats.org/officeDocument/2006/relationships/image" Target="../media/image69.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64.svg" /><Relationship Id="rId5" Type="http://schemas.openxmlformats.org/officeDocument/2006/relationships/image" Target="../media/image63.png" /><Relationship Id="rId4" Type="http://schemas.openxmlformats.org/officeDocument/2006/relationships/image" Target="../media/image17.png" /></Relationships>
</file>

<file path=ppt/slides/_rels/slide47.xml.rels><?xml version="1.0" encoding="UTF-8" standalone="yes"?>
<Relationships xmlns="http://schemas.openxmlformats.org/package/2006/relationships"><Relationship Id="rId8" Type="http://schemas.openxmlformats.org/officeDocument/2006/relationships/image" Target="../media/image72.png" /><Relationship Id="rId3" Type="http://schemas.openxmlformats.org/officeDocument/2006/relationships/image" Target="../media/image16.svg" /><Relationship Id="rId7" Type="http://schemas.openxmlformats.org/officeDocument/2006/relationships/image" Target="../media/image71.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64.svg" /><Relationship Id="rId5" Type="http://schemas.openxmlformats.org/officeDocument/2006/relationships/image" Target="../media/image63.png" /><Relationship Id="rId4" Type="http://schemas.openxmlformats.org/officeDocument/2006/relationships/image" Target="../media/image17.png" /></Relationships>
</file>

<file path=ppt/slides/_rels/slide48.xml.rels><?xml version="1.0" encoding="UTF-8" standalone="yes"?>
<Relationships xmlns="http://schemas.openxmlformats.org/package/2006/relationships"><Relationship Id="rId8" Type="http://schemas.openxmlformats.org/officeDocument/2006/relationships/image" Target="../media/image74.png" /><Relationship Id="rId3" Type="http://schemas.openxmlformats.org/officeDocument/2006/relationships/image" Target="../media/image16.svg" /><Relationship Id="rId7" Type="http://schemas.openxmlformats.org/officeDocument/2006/relationships/image" Target="../media/image73.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64.svg" /><Relationship Id="rId5" Type="http://schemas.openxmlformats.org/officeDocument/2006/relationships/image" Target="../media/image63.png" /><Relationship Id="rId4" Type="http://schemas.openxmlformats.org/officeDocument/2006/relationships/image" Target="../media/image17.png" /></Relationships>
</file>

<file path=ppt/slides/_rels/slide49.xml.rels><?xml version="1.0" encoding="UTF-8" standalone="yes"?>
<Relationships xmlns="http://schemas.openxmlformats.org/package/2006/relationships"><Relationship Id="rId3" Type="http://schemas.openxmlformats.org/officeDocument/2006/relationships/image" Target="../media/image16.svg" /><Relationship Id="rId7" Type="http://schemas.openxmlformats.org/officeDocument/2006/relationships/image" Target="../media/image75.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64.svg" /><Relationship Id="rId5" Type="http://schemas.openxmlformats.org/officeDocument/2006/relationships/image" Target="../media/image63.png" /><Relationship Id="rId4" Type="http://schemas.openxmlformats.org/officeDocument/2006/relationships/image" Target="../media/image17.png" /></Relationships>
</file>

<file path=ppt/slides/_rels/slide5.xml.rels><?xml version="1.0" encoding="UTF-8" standalone="yes"?>
<Relationships xmlns="http://schemas.openxmlformats.org/package/2006/relationships"><Relationship Id="rId3" Type="http://schemas.openxmlformats.org/officeDocument/2006/relationships/image" Target="../media/image22.svg" /><Relationship Id="rId2" Type="http://schemas.openxmlformats.org/officeDocument/2006/relationships/image" Target="../media/image21.png" /><Relationship Id="rId1" Type="http://schemas.openxmlformats.org/officeDocument/2006/relationships/slideLayout" Target="../slideLayouts/slideLayout7.xml" /><Relationship Id="rId4" Type="http://schemas.openxmlformats.org/officeDocument/2006/relationships/image" Target="../media/image23.png" /></Relationships>
</file>

<file path=ppt/slides/_rels/slide50.xml.rels><?xml version="1.0" encoding="UTF-8" standalone="yes"?>
<Relationships xmlns="http://schemas.openxmlformats.org/package/2006/relationships"><Relationship Id="rId3" Type="http://schemas.openxmlformats.org/officeDocument/2006/relationships/image" Target="../media/image16.svg" /><Relationship Id="rId7" Type="http://schemas.openxmlformats.org/officeDocument/2006/relationships/image" Target="../media/image76.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64.svg" /><Relationship Id="rId5" Type="http://schemas.openxmlformats.org/officeDocument/2006/relationships/image" Target="../media/image63.png" /><Relationship Id="rId4" Type="http://schemas.openxmlformats.org/officeDocument/2006/relationships/image" Target="../media/image17.png" /></Relationships>
</file>

<file path=ppt/slides/_rels/slide51.xml.rels><?xml version="1.0" encoding="UTF-8" standalone="yes"?>
<Relationships xmlns="http://schemas.openxmlformats.org/package/2006/relationships"><Relationship Id="rId3" Type="http://schemas.openxmlformats.org/officeDocument/2006/relationships/image" Target="../media/image16.svg" /><Relationship Id="rId7" Type="http://schemas.openxmlformats.org/officeDocument/2006/relationships/image" Target="../media/image77.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64.svg" /><Relationship Id="rId5" Type="http://schemas.openxmlformats.org/officeDocument/2006/relationships/image" Target="../media/image63.png" /><Relationship Id="rId4" Type="http://schemas.openxmlformats.org/officeDocument/2006/relationships/image" Target="../media/image17.png" /></Relationships>
</file>

<file path=ppt/slides/_rels/slide52.xml.rels><?xml version="1.0" encoding="UTF-8" standalone="yes"?>
<Relationships xmlns="http://schemas.openxmlformats.org/package/2006/relationships"><Relationship Id="rId3" Type="http://schemas.openxmlformats.org/officeDocument/2006/relationships/image" Target="../media/image16.svg" /><Relationship Id="rId7" Type="http://schemas.openxmlformats.org/officeDocument/2006/relationships/image" Target="../media/image78.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64.svg" /><Relationship Id="rId5" Type="http://schemas.openxmlformats.org/officeDocument/2006/relationships/image" Target="../media/image63.png" /><Relationship Id="rId4" Type="http://schemas.openxmlformats.org/officeDocument/2006/relationships/image" Target="../media/image17.png" /></Relationships>
</file>

<file path=ppt/slides/_rels/slide53.xml.rels><?xml version="1.0" encoding="UTF-8" standalone="yes"?>
<Relationships xmlns="http://schemas.openxmlformats.org/package/2006/relationships"><Relationship Id="rId8" Type="http://schemas.openxmlformats.org/officeDocument/2006/relationships/image" Target="../media/image80.png" /><Relationship Id="rId3" Type="http://schemas.openxmlformats.org/officeDocument/2006/relationships/image" Target="../media/image16.svg" /><Relationship Id="rId7" Type="http://schemas.openxmlformats.org/officeDocument/2006/relationships/image" Target="../media/image79.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64.svg" /><Relationship Id="rId5" Type="http://schemas.openxmlformats.org/officeDocument/2006/relationships/image" Target="../media/image63.png" /><Relationship Id="rId4" Type="http://schemas.openxmlformats.org/officeDocument/2006/relationships/image" Target="../media/image17.png" /></Relationships>
</file>

<file path=ppt/slides/_rels/slide54.xml.rels><?xml version="1.0" encoding="UTF-8" standalone="yes"?>
<Relationships xmlns="http://schemas.openxmlformats.org/package/2006/relationships"><Relationship Id="rId3" Type="http://schemas.openxmlformats.org/officeDocument/2006/relationships/image" Target="../media/image16.svg" /><Relationship Id="rId7" Type="http://schemas.openxmlformats.org/officeDocument/2006/relationships/image" Target="../media/image81.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64.svg" /><Relationship Id="rId5" Type="http://schemas.openxmlformats.org/officeDocument/2006/relationships/image" Target="../media/image63.png" /><Relationship Id="rId4" Type="http://schemas.openxmlformats.org/officeDocument/2006/relationships/image" Target="../media/image17.png" /></Relationships>
</file>

<file path=ppt/slides/_rels/slide55.xml.rels><?xml version="1.0" encoding="UTF-8" standalone="yes"?>
<Relationships xmlns="http://schemas.openxmlformats.org/package/2006/relationships"><Relationship Id="rId3" Type="http://schemas.openxmlformats.org/officeDocument/2006/relationships/image" Target="../media/image16.svg" /><Relationship Id="rId7" Type="http://schemas.openxmlformats.org/officeDocument/2006/relationships/image" Target="../media/image82.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64.svg" /><Relationship Id="rId5" Type="http://schemas.openxmlformats.org/officeDocument/2006/relationships/image" Target="../media/image63.png" /><Relationship Id="rId4" Type="http://schemas.openxmlformats.org/officeDocument/2006/relationships/image" Target="../media/image17.png" /></Relationships>
</file>

<file path=ppt/slides/_rels/slide56.xml.rels><?xml version="1.0" encoding="UTF-8" standalone="yes"?>
<Relationships xmlns="http://schemas.openxmlformats.org/package/2006/relationships"><Relationship Id="rId3" Type="http://schemas.openxmlformats.org/officeDocument/2006/relationships/image" Target="../media/image16.svg" /><Relationship Id="rId7" Type="http://schemas.openxmlformats.org/officeDocument/2006/relationships/image" Target="../media/image83.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64.svg" /><Relationship Id="rId5" Type="http://schemas.openxmlformats.org/officeDocument/2006/relationships/image" Target="../media/image63.png" /><Relationship Id="rId4" Type="http://schemas.openxmlformats.org/officeDocument/2006/relationships/image" Target="../media/image17.png" /></Relationships>
</file>

<file path=ppt/slides/_rels/slide57.xml.rels><?xml version="1.0" encoding="UTF-8" standalone="yes"?>
<Relationships xmlns="http://schemas.openxmlformats.org/package/2006/relationships"><Relationship Id="rId3" Type="http://schemas.openxmlformats.org/officeDocument/2006/relationships/image" Target="../media/image16.svg" /><Relationship Id="rId2" Type="http://schemas.openxmlformats.org/officeDocument/2006/relationships/image" Target="../media/image15.png" /><Relationship Id="rId1" Type="http://schemas.openxmlformats.org/officeDocument/2006/relationships/slideLayout" Target="../slideLayouts/slideLayout7.xml" /><Relationship Id="rId4" Type="http://schemas.openxmlformats.org/officeDocument/2006/relationships/image" Target="../media/image17.png" /></Relationships>
</file>

<file path=ppt/slides/_rels/slide58.xml.rels><?xml version="1.0" encoding="UTF-8" standalone="yes"?>
<Relationships xmlns="http://schemas.openxmlformats.org/package/2006/relationships"><Relationship Id="rId8" Type="http://schemas.openxmlformats.org/officeDocument/2006/relationships/image" Target="../media/image85.png" /><Relationship Id="rId3" Type="http://schemas.openxmlformats.org/officeDocument/2006/relationships/image" Target="../media/image16.svg" /><Relationship Id="rId7" Type="http://schemas.openxmlformats.org/officeDocument/2006/relationships/image" Target="../media/image84.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64.svg" /><Relationship Id="rId5" Type="http://schemas.openxmlformats.org/officeDocument/2006/relationships/image" Target="../media/image63.png" /><Relationship Id="rId4" Type="http://schemas.openxmlformats.org/officeDocument/2006/relationships/image" Target="../media/image17.png" /></Relationships>
</file>

<file path=ppt/slides/_rels/slide59.xml.rels><?xml version="1.0" encoding="UTF-8" standalone="yes"?>
<Relationships xmlns="http://schemas.openxmlformats.org/package/2006/relationships"><Relationship Id="rId8" Type="http://schemas.openxmlformats.org/officeDocument/2006/relationships/image" Target="../media/image87.png" /><Relationship Id="rId3" Type="http://schemas.openxmlformats.org/officeDocument/2006/relationships/image" Target="../media/image16.svg" /><Relationship Id="rId7" Type="http://schemas.openxmlformats.org/officeDocument/2006/relationships/image" Target="../media/image86.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64.svg" /><Relationship Id="rId5" Type="http://schemas.openxmlformats.org/officeDocument/2006/relationships/image" Target="../media/image63.png" /><Relationship Id="rId4" Type="http://schemas.openxmlformats.org/officeDocument/2006/relationships/image" Target="../media/image17.png" /></Relationships>
</file>

<file path=ppt/slides/_rels/slide6.xml.rels><?xml version="1.0" encoding="UTF-8" standalone="yes"?>
<Relationships xmlns="http://schemas.openxmlformats.org/package/2006/relationships"><Relationship Id="rId3" Type="http://schemas.openxmlformats.org/officeDocument/2006/relationships/image" Target="../media/image22.svg" /><Relationship Id="rId2" Type="http://schemas.openxmlformats.org/officeDocument/2006/relationships/image" Target="../media/image21.png" /><Relationship Id="rId1" Type="http://schemas.openxmlformats.org/officeDocument/2006/relationships/slideLayout" Target="../slideLayouts/slideLayout7.xml" /><Relationship Id="rId4" Type="http://schemas.openxmlformats.org/officeDocument/2006/relationships/image" Target="../media/image24.png" /></Relationships>
</file>

<file path=ppt/slides/_rels/slide60.xml.rels><?xml version="1.0" encoding="UTF-8" standalone="yes"?>
<Relationships xmlns="http://schemas.openxmlformats.org/package/2006/relationships"><Relationship Id="rId8" Type="http://schemas.openxmlformats.org/officeDocument/2006/relationships/image" Target="../media/image89.png" /><Relationship Id="rId3" Type="http://schemas.openxmlformats.org/officeDocument/2006/relationships/image" Target="../media/image16.svg" /><Relationship Id="rId7" Type="http://schemas.openxmlformats.org/officeDocument/2006/relationships/image" Target="../media/image88.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64.svg" /><Relationship Id="rId5" Type="http://schemas.openxmlformats.org/officeDocument/2006/relationships/image" Target="../media/image63.png" /><Relationship Id="rId4" Type="http://schemas.openxmlformats.org/officeDocument/2006/relationships/image" Target="../media/image17.png" /></Relationships>
</file>

<file path=ppt/slides/_rels/slide61.xml.rels><?xml version="1.0" encoding="UTF-8" standalone="yes"?>
<Relationships xmlns="http://schemas.openxmlformats.org/package/2006/relationships"><Relationship Id="rId8" Type="http://schemas.openxmlformats.org/officeDocument/2006/relationships/image" Target="../media/image91.png" /><Relationship Id="rId3" Type="http://schemas.openxmlformats.org/officeDocument/2006/relationships/image" Target="../media/image16.svg" /><Relationship Id="rId7" Type="http://schemas.openxmlformats.org/officeDocument/2006/relationships/image" Target="../media/image90.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64.svg" /><Relationship Id="rId5" Type="http://schemas.openxmlformats.org/officeDocument/2006/relationships/image" Target="../media/image63.png" /><Relationship Id="rId4" Type="http://schemas.openxmlformats.org/officeDocument/2006/relationships/image" Target="../media/image17.png" /></Relationships>
</file>

<file path=ppt/slides/_rels/slide62.xml.rels><?xml version="1.0" encoding="UTF-8" standalone="yes"?>
<Relationships xmlns="http://schemas.openxmlformats.org/package/2006/relationships"><Relationship Id="rId3" Type="http://schemas.openxmlformats.org/officeDocument/2006/relationships/image" Target="../media/image16.svg" /><Relationship Id="rId7" Type="http://schemas.openxmlformats.org/officeDocument/2006/relationships/image" Target="../media/image92.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64.svg" /><Relationship Id="rId5" Type="http://schemas.openxmlformats.org/officeDocument/2006/relationships/image" Target="../media/image63.png" /><Relationship Id="rId4" Type="http://schemas.openxmlformats.org/officeDocument/2006/relationships/image" Target="../media/image17.png" /></Relationships>
</file>

<file path=ppt/slides/_rels/slide63.xml.rels><?xml version="1.0" encoding="UTF-8" standalone="yes"?>
<Relationships xmlns="http://schemas.openxmlformats.org/package/2006/relationships"><Relationship Id="rId3" Type="http://schemas.openxmlformats.org/officeDocument/2006/relationships/image" Target="../media/image16.svg" /><Relationship Id="rId2" Type="http://schemas.openxmlformats.org/officeDocument/2006/relationships/image" Target="../media/image15.png" /><Relationship Id="rId1" Type="http://schemas.openxmlformats.org/officeDocument/2006/relationships/slideLayout" Target="../slideLayouts/slideLayout7.xml" /><Relationship Id="rId4" Type="http://schemas.openxmlformats.org/officeDocument/2006/relationships/image" Target="../media/image17.png" /></Relationships>
</file>

<file path=ppt/slides/_rels/slide64.xml.rels><?xml version="1.0" encoding="UTF-8" standalone="yes"?>
<Relationships xmlns="http://schemas.openxmlformats.org/package/2006/relationships"><Relationship Id="rId8" Type="http://schemas.openxmlformats.org/officeDocument/2006/relationships/image" Target="../media/image94.png" /><Relationship Id="rId3" Type="http://schemas.openxmlformats.org/officeDocument/2006/relationships/image" Target="../media/image16.svg" /><Relationship Id="rId7" Type="http://schemas.openxmlformats.org/officeDocument/2006/relationships/image" Target="../media/image93.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64.svg" /><Relationship Id="rId5" Type="http://schemas.openxmlformats.org/officeDocument/2006/relationships/image" Target="../media/image63.png" /><Relationship Id="rId4" Type="http://schemas.openxmlformats.org/officeDocument/2006/relationships/image" Target="../media/image17.png" /></Relationships>
</file>

<file path=ppt/slides/_rels/slide65.xml.rels><?xml version="1.0" encoding="UTF-8" standalone="yes"?>
<Relationships xmlns="http://schemas.openxmlformats.org/package/2006/relationships"><Relationship Id="rId8" Type="http://schemas.openxmlformats.org/officeDocument/2006/relationships/image" Target="../media/image96.png" /><Relationship Id="rId3" Type="http://schemas.openxmlformats.org/officeDocument/2006/relationships/image" Target="../media/image16.svg" /><Relationship Id="rId7" Type="http://schemas.openxmlformats.org/officeDocument/2006/relationships/image" Target="../media/image95.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64.svg" /><Relationship Id="rId5" Type="http://schemas.openxmlformats.org/officeDocument/2006/relationships/image" Target="../media/image63.png" /><Relationship Id="rId4" Type="http://schemas.openxmlformats.org/officeDocument/2006/relationships/image" Target="../media/image17.png" /></Relationships>
</file>

<file path=ppt/slides/_rels/slide66.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jpeg" /><Relationship Id="rId1" Type="http://schemas.openxmlformats.org/officeDocument/2006/relationships/slideLayout" Target="../slideLayouts/slideLayout7.xml" /><Relationship Id="rId4" Type="http://schemas.openxmlformats.org/officeDocument/2006/relationships/image" Target="../media/image20.sv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jpeg" /><Relationship Id="rId1" Type="http://schemas.openxmlformats.org/officeDocument/2006/relationships/slideLayout" Target="../slideLayouts/slideLayout7.xml" /><Relationship Id="rId4" Type="http://schemas.openxmlformats.org/officeDocument/2006/relationships/image" Target="../media/image20.sv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1.xml.rels><?xml version="1.0" encoding="UTF-8" standalone="yes"?>
<Relationships xmlns="http://schemas.openxmlformats.org/package/2006/relationships"><Relationship Id="rId3" Type="http://schemas.openxmlformats.org/officeDocument/2006/relationships/image" Target="../media/image10.svg" /><Relationship Id="rId7" Type="http://schemas.openxmlformats.org/officeDocument/2006/relationships/image" Target="../media/image14.svg" /><Relationship Id="rId2" Type="http://schemas.openxmlformats.org/officeDocument/2006/relationships/image" Target="../media/image9.png" /><Relationship Id="rId1" Type="http://schemas.openxmlformats.org/officeDocument/2006/relationships/slideLayout" Target="../slideLayouts/slideLayout7.xml" /><Relationship Id="rId6" Type="http://schemas.openxmlformats.org/officeDocument/2006/relationships/image" Target="../media/image13.png" /><Relationship Id="rId5" Type="http://schemas.openxmlformats.org/officeDocument/2006/relationships/image" Target="../media/image12.svg" /><Relationship Id="rId4" Type="http://schemas.openxmlformats.org/officeDocument/2006/relationships/image" Target="../media/image11.png" /></Relationships>
</file>

<file path=ppt/slides/_rels/slide72.xml.rels><?xml version="1.0" encoding="UTF-8" standalone="yes"?>
<Relationships xmlns="http://schemas.openxmlformats.org/package/2006/relationships"><Relationship Id="rId2" Type="http://schemas.openxmlformats.org/officeDocument/2006/relationships/image" Target="../media/image97.png" /><Relationship Id="rId1" Type="http://schemas.openxmlformats.org/officeDocument/2006/relationships/slideLayout" Target="../slideLayouts/slideLayout7.xml" /></Relationships>
</file>

<file path=ppt/slides/_rels/slide73.xml.rels><?xml version="1.0" encoding="UTF-8" standalone="yes"?>
<Relationships xmlns="http://schemas.openxmlformats.org/package/2006/relationships"><Relationship Id="rId2" Type="http://schemas.openxmlformats.org/officeDocument/2006/relationships/image" Target="../media/image97.png" /><Relationship Id="rId1" Type="http://schemas.openxmlformats.org/officeDocument/2006/relationships/slideLayout" Target="../slideLayouts/slideLayout7.xml"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5.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svg" /><Relationship Id="rId7" Type="http://schemas.openxmlformats.org/officeDocument/2006/relationships/image" Target="../media/image6.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svg" /><Relationship Id="rId10" Type="http://schemas.openxmlformats.org/officeDocument/2006/relationships/hyperlink" Target="https://www.vogue.in/topics/bobbi-brown" TargetMode="External" /><Relationship Id="rId4" Type="http://schemas.openxmlformats.org/officeDocument/2006/relationships/image" Target="../media/image3.png" /><Relationship Id="rId9" Type="http://schemas.openxmlformats.org/officeDocument/2006/relationships/image" Target="../media/image8.svg" /></Relationships>
</file>

<file path=ppt/slides/_rels/slide8.xml.rels><?xml version="1.0" encoding="UTF-8" standalone="yes"?>
<Relationships xmlns="http://schemas.openxmlformats.org/package/2006/relationships"><Relationship Id="rId3" Type="http://schemas.openxmlformats.org/officeDocument/2006/relationships/image" Target="../media/image22.svg" /><Relationship Id="rId2" Type="http://schemas.openxmlformats.org/officeDocument/2006/relationships/image" Target="../media/image21.png" /><Relationship Id="rId1" Type="http://schemas.openxmlformats.org/officeDocument/2006/relationships/slideLayout" Target="../slideLayouts/slideLayout7.xml" /><Relationship Id="rId4" Type="http://schemas.openxmlformats.org/officeDocument/2006/relationships/image" Target="../media/image25.png" /></Relationships>
</file>

<file path=ppt/slides/_rels/slide9.xml.rels><?xml version="1.0" encoding="UTF-8" standalone="yes"?>
<Relationships xmlns="http://schemas.openxmlformats.org/package/2006/relationships"><Relationship Id="rId3" Type="http://schemas.openxmlformats.org/officeDocument/2006/relationships/image" Target="../media/image22.svg" /><Relationship Id="rId2" Type="http://schemas.openxmlformats.org/officeDocument/2006/relationships/image" Target="../media/image21.png" /><Relationship Id="rId1" Type="http://schemas.openxmlformats.org/officeDocument/2006/relationships/slideLayout" Target="../slideLayouts/slideLayout7.xml" /><Relationship Id="rId4" Type="http://schemas.openxmlformats.org/officeDocument/2006/relationships/image" Target="../media/image26.pn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DB9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3551601" y="7616938"/>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36525"/>
              <a:ext cx="660400" cy="180975"/>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flipV="1">
            <a:off x="14131544" y="7969488"/>
            <a:ext cx="5132702" cy="5185216"/>
          </a:xfrm>
          <a:prstGeom prst="line">
            <a:avLst/>
          </a:prstGeom>
          <a:ln w="28575" cap="flat">
            <a:solidFill>
              <a:srgbClr val="545454"/>
            </a:solidFill>
            <a:prstDash val="solid"/>
            <a:headEnd type="none" w="sm" len="sm"/>
            <a:tailEnd type="none" w="sm" len="sm"/>
          </a:ln>
        </p:spPr>
      </p:sp>
      <p:sp>
        <p:nvSpPr>
          <p:cNvPr id="6" name="AutoShape 6"/>
          <p:cNvSpPr/>
          <p:nvPr/>
        </p:nvSpPr>
        <p:spPr>
          <a:xfrm flipV="1">
            <a:off x="14444220" y="8329798"/>
            <a:ext cx="5038853" cy="5038853"/>
          </a:xfrm>
          <a:prstGeom prst="line">
            <a:avLst/>
          </a:prstGeom>
          <a:ln w="28575" cap="flat">
            <a:solidFill>
              <a:srgbClr val="545454"/>
            </a:solidFill>
            <a:prstDash val="solid"/>
            <a:headEnd type="none" w="sm" len="sm"/>
            <a:tailEnd type="none" w="sm" len="sm"/>
          </a:ln>
        </p:spPr>
      </p:sp>
      <p:sp>
        <p:nvSpPr>
          <p:cNvPr id="7" name="AutoShape 7"/>
          <p:cNvSpPr/>
          <p:nvPr/>
        </p:nvSpPr>
        <p:spPr>
          <a:xfrm flipV="1">
            <a:off x="14802690" y="8681112"/>
            <a:ext cx="4867141" cy="4867141"/>
          </a:xfrm>
          <a:prstGeom prst="line">
            <a:avLst/>
          </a:prstGeom>
          <a:ln w="28575" cap="flat">
            <a:solidFill>
              <a:srgbClr val="545454"/>
            </a:solidFill>
            <a:prstDash val="solid"/>
            <a:headEnd type="none" w="sm" len="sm"/>
            <a:tailEnd type="none" w="sm" len="sm"/>
          </a:ln>
        </p:spPr>
      </p:sp>
      <p:sp>
        <p:nvSpPr>
          <p:cNvPr id="8" name="TextBox 8"/>
          <p:cNvSpPr txBox="1"/>
          <p:nvPr/>
        </p:nvSpPr>
        <p:spPr>
          <a:xfrm>
            <a:off x="3294516" y="3451452"/>
            <a:ext cx="11315247" cy="3854449"/>
          </a:xfrm>
          <a:prstGeom prst="rect">
            <a:avLst/>
          </a:prstGeom>
        </p:spPr>
        <p:txBody>
          <a:bodyPr lIns="0" tIns="0" rIns="0" bIns="0" rtlCol="0" anchor="t">
            <a:spAutoFit/>
          </a:bodyPr>
          <a:lstStyle/>
          <a:p>
            <a:pPr algn="ctr">
              <a:lnSpc>
                <a:spcPts val="9999"/>
              </a:lnSpc>
            </a:pPr>
            <a:r>
              <a:rPr lang="en-US" sz="9999">
                <a:solidFill>
                  <a:srgbClr val="59291B"/>
                </a:solidFill>
                <a:latin typeface="Playfair Display SC Bold"/>
              </a:rPr>
              <a:t>A STUDY OF RARE BEAUTY VERSUS BOBBI BROWN </a:t>
            </a:r>
          </a:p>
        </p:txBody>
      </p:sp>
      <p:sp>
        <p:nvSpPr>
          <p:cNvPr id="9" name="Freeform 9"/>
          <p:cNvSpPr/>
          <p:nvPr/>
        </p:nvSpPr>
        <p:spPr>
          <a:xfrm rot="-10800000">
            <a:off x="9525" y="63583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sp>
      <p:sp>
        <p:nvSpPr>
          <p:cNvPr id="10" name="Freeform 10"/>
          <p:cNvSpPr/>
          <p:nvPr/>
        </p:nvSpPr>
        <p:spPr>
          <a:xfrm>
            <a:off x="1083809" y="63869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11" name="Freeform 11"/>
          <p:cNvSpPr/>
          <p:nvPr/>
        </p:nvSpPr>
        <p:spPr>
          <a:xfrm>
            <a:off x="0" y="7470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p:spPr>
      </p:sp>
      <p:sp>
        <p:nvSpPr>
          <p:cNvPr id="12" name="Freeform 12"/>
          <p:cNvSpPr/>
          <p:nvPr/>
        </p:nvSpPr>
        <p:spPr>
          <a:xfrm rot="-10800000">
            <a:off x="0"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13" name="Freeform 13"/>
          <p:cNvSpPr/>
          <p:nvPr/>
        </p:nvSpPr>
        <p:spPr>
          <a:xfrm rot="-5400000">
            <a:off x="1083809"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sp>
      <p:sp>
        <p:nvSpPr>
          <p:cNvPr id="14" name="Freeform 14"/>
          <p:cNvSpPr/>
          <p:nvPr/>
        </p:nvSpPr>
        <p:spPr>
          <a:xfrm rot="-10800000">
            <a:off x="1083809" y="962372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p:spPr>
      </p:sp>
      <p:sp>
        <p:nvSpPr>
          <p:cNvPr id="15" name="Freeform 15"/>
          <p:cNvSpPr/>
          <p:nvPr/>
        </p:nvSpPr>
        <p:spPr>
          <a:xfrm rot="-10800000">
            <a:off x="3321750"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sp>
      <p:sp>
        <p:nvSpPr>
          <p:cNvPr id="16" name="Freeform 16"/>
          <p:cNvSpPr/>
          <p:nvPr/>
        </p:nvSpPr>
        <p:spPr>
          <a:xfrm>
            <a:off x="3321750" y="74993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17" name="Freeform 17"/>
          <p:cNvSpPr/>
          <p:nvPr/>
        </p:nvSpPr>
        <p:spPr>
          <a:xfrm rot="5400000">
            <a:off x="4405559"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sp>
      <p:sp>
        <p:nvSpPr>
          <p:cNvPr id="18" name="Freeform 18"/>
          <p:cNvSpPr/>
          <p:nvPr/>
        </p:nvSpPr>
        <p:spPr>
          <a:xfrm>
            <a:off x="2237941"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19" name="Freeform 19"/>
          <p:cNvSpPr/>
          <p:nvPr/>
        </p:nvSpPr>
        <p:spPr>
          <a:xfrm>
            <a:off x="3321750"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p:spPr>
      </p:sp>
      <p:sp>
        <p:nvSpPr>
          <p:cNvPr id="20" name="Freeform 20"/>
          <p:cNvSpPr/>
          <p:nvPr/>
        </p:nvSpPr>
        <p:spPr>
          <a:xfrm rot="5400000">
            <a:off x="0" y="96383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sp>
      <p:sp>
        <p:nvSpPr>
          <p:cNvPr id="21" name="Freeform 21"/>
          <p:cNvSpPr/>
          <p:nvPr/>
        </p:nvSpPr>
        <p:spPr>
          <a:xfrm rot="-5400000">
            <a:off x="15470622"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p:spPr>
      </p:sp>
      <p:sp>
        <p:nvSpPr>
          <p:cNvPr id="22" name="Freeform 22"/>
          <p:cNvSpPr/>
          <p:nvPr/>
        </p:nvSpPr>
        <p:spPr>
          <a:xfrm rot="-5400000">
            <a:off x="16554431" y="0"/>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23" name="Freeform 23"/>
          <p:cNvSpPr/>
          <p:nvPr/>
        </p:nvSpPr>
        <p:spPr>
          <a:xfrm flipH="1" flipV="1">
            <a:off x="17638239" y="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cstate="print">
              <a:extLst>
                <a:ext uri="{96DAC541-7B7A-43D3-8B79-37D633B846F1}">
                  <asvg:svgBlip xmlns:asvg="http://schemas.microsoft.com/office/drawing/2016/SVG/main" r:embed="rId9"/>
                </a:ext>
              </a:extLst>
            </a:blip>
            <a:stretch>
              <a:fillRect/>
            </a:stretch>
          </a:blipFill>
        </p:spPr>
      </p:sp>
      <p:sp>
        <p:nvSpPr>
          <p:cNvPr id="24" name="Freeform 24"/>
          <p:cNvSpPr/>
          <p:nvPr/>
        </p:nvSpPr>
        <p:spPr>
          <a:xfrm rot="-5400000">
            <a:off x="14386813"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sp>
      <p:sp>
        <p:nvSpPr>
          <p:cNvPr id="25" name="Freeform 25"/>
          <p:cNvSpPr/>
          <p:nvPr/>
        </p:nvSpPr>
        <p:spPr>
          <a:xfrm rot="-5400000">
            <a:off x="15470622"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sp>
      <p:sp>
        <p:nvSpPr>
          <p:cNvPr id="26" name="Freeform 26"/>
          <p:cNvSpPr/>
          <p:nvPr/>
        </p:nvSpPr>
        <p:spPr>
          <a:xfrm>
            <a:off x="16554431" y="2167618"/>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sp>
      <p:sp>
        <p:nvSpPr>
          <p:cNvPr id="27" name="Freeform 27"/>
          <p:cNvSpPr/>
          <p:nvPr/>
        </p:nvSpPr>
        <p:spPr>
          <a:xfrm rot="5400000">
            <a:off x="17638239"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p:spPr>
      </p:sp>
      <p:sp>
        <p:nvSpPr>
          <p:cNvPr id="28" name="Freeform 28"/>
          <p:cNvSpPr/>
          <p:nvPr/>
        </p:nvSpPr>
        <p:spPr>
          <a:xfrm rot="5400000" flipH="1" flipV="1">
            <a:off x="17638239" y="216761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29" name="Freeform 29"/>
          <p:cNvSpPr/>
          <p:nvPr/>
        </p:nvSpPr>
        <p:spPr>
          <a:xfrm rot="5400000" flipH="1" flipV="1">
            <a:off x="16554431" y="4433486"/>
            <a:ext cx="1083809" cy="1083809"/>
          </a:xfrm>
          <a:custGeom>
            <a:avLst/>
            <a:gdLst/>
            <a:ahLst/>
            <a:cxnLst/>
            <a:rect l="l" t="t" r="r" b="b"/>
            <a:pathLst>
              <a:path w="1083809" h="1083809">
                <a:moveTo>
                  <a:pt x="1083808" y="1083809"/>
                </a:moveTo>
                <a:lnTo>
                  <a:pt x="0" y="1083809"/>
                </a:lnTo>
                <a:lnTo>
                  <a:pt x="0" y="0"/>
                </a:lnTo>
                <a:lnTo>
                  <a:pt x="1083808" y="0"/>
                </a:lnTo>
                <a:lnTo>
                  <a:pt x="1083808" y="1083809"/>
                </a:lnTo>
                <a:close/>
              </a:path>
            </a:pathLst>
          </a:custGeom>
          <a:blipFill>
            <a:blip r:embed="rId8" cstate="print">
              <a:extLst>
                <a:ext uri="{96DAC541-7B7A-43D3-8B79-37D633B846F1}">
                  <asvg:svgBlip xmlns:asvg="http://schemas.microsoft.com/office/drawing/2016/SVG/main" r:embed="rId9"/>
                </a:ext>
              </a:extLst>
            </a:blip>
            <a:stretch>
              <a:fillRect/>
            </a:stretch>
          </a:blipFill>
        </p:spPr>
      </p:sp>
      <p:grpSp>
        <p:nvGrpSpPr>
          <p:cNvPr id="30" name="Group 30"/>
          <p:cNvGrpSpPr/>
          <p:nvPr/>
        </p:nvGrpSpPr>
        <p:grpSpPr>
          <a:xfrm rot="2700000">
            <a:off x="-1376391" y="-3093321"/>
            <a:ext cx="7415398" cy="3565095"/>
            <a:chOff x="0" y="0"/>
            <a:chExt cx="660400" cy="317500"/>
          </a:xfrm>
        </p:grpSpPr>
        <p:sp>
          <p:nvSpPr>
            <p:cNvPr id="31" name="Freeform 31"/>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2" name="TextBox 32"/>
            <p:cNvSpPr txBox="1"/>
            <p:nvPr/>
          </p:nvSpPr>
          <p:spPr>
            <a:xfrm>
              <a:off x="0" y="136525"/>
              <a:ext cx="660400" cy="180975"/>
            </a:xfrm>
            <a:prstGeom prst="rect">
              <a:avLst/>
            </a:prstGeom>
          </p:spPr>
          <p:txBody>
            <a:bodyPr lIns="50800" tIns="50800" rIns="50800" bIns="50800" rtlCol="0" anchor="ctr"/>
            <a:lstStyle/>
            <a:p>
              <a:pPr algn="ctr">
                <a:lnSpc>
                  <a:spcPts val="2553"/>
                </a:lnSpc>
              </a:pPr>
              <a:endParaRPr/>
            </a:p>
          </p:txBody>
        </p:sp>
      </p:grpSp>
      <p:sp>
        <p:nvSpPr>
          <p:cNvPr id="33" name="AutoShape 33"/>
          <p:cNvSpPr/>
          <p:nvPr/>
        </p:nvSpPr>
        <p:spPr>
          <a:xfrm>
            <a:off x="-1839005" y="-2273771"/>
            <a:ext cx="5185216" cy="5132702"/>
          </a:xfrm>
          <a:prstGeom prst="line">
            <a:avLst/>
          </a:prstGeom>
          <a:ln w="28575" cap="flat">
            <a:solidFill>
              <a:srgbClr val="545454"/>
            </a:solidFill>
            <a:prstDash val="solid"/>
            <a:headEnd type="none" w="sm" len="sm"/>
            <a:tailEnd type="none" w="sm" len="sm"/>
          </a:ln>
        </p:spPr>
      </p:sp>
      <p:sp>
        <p:nvSpPr>
          <p:cNvPr id="34" name="AutoShape 34"/>
          <p:cNvSpPr/>
          <p:nvPr/>
        </p:nvSpPr>
        <p:spPr>
          <a:xfrm>
            <a:off x="-2052951" y="-1961095"/>
            <a:ext cx="5038853" cy="5038853"/>
          </a:xfrm>
          <a:prstGeom prst="line">
            <a:avLst/>
          </a:prstGeom>
          <a:ln w="28575" cap="flat">
            <a:solidFill>
              <a:srgbClr val="545454"/>
            </a:solidFill>
            <a:prstDash val="solid"/>
            <a:headEnd type="none" w="sm" len="sm"/>
            <a:tailEnd type="none" w="sm" len="sm"/>
          </a:ln>
        </p:spPr>
      </p:sp>
      <p:sp>
        <p:nvSpPr>
          <p:cNvPr id="35" name="AutoShape 35"/>
          <p:cNvSpPr/>
          <p:nvPr/>
        </p:nvSpPr>
        <p:spPr>
          <a:xfrm>
            <a:off x="-2232553" y="-1602625"/>
            <a:ext cx="4867141" cy="4867141"/>
          </a:xfrm>
          <a:prstGeom prst="line">
            <a:avLst/>
          </a:prstGeom>
          <a:ln w="28575" cap="flat">
            <a:solidFill>
              <a:srgbClr val="545454"/>
            </a:solidFill>
            <a:prstDash val="solid"/>
            <a:headEnd type="none" w="sm" len="sm"/>
            <a:tailEnd type="none" w="sm" len="sm"/>
          </a:ln>
        </p:spPr>
      </p:sp>
      <p:sp>
        <p:nvSpPr>
          <p:cNvPr id="36" name="AutoShape 36"/>
          <p:cNvSpPr/>
          <p:nvPr/>
        </p:nvSpPr>
        <p:spPr>
          <a:xfrm>
            <a:off x="-2359208" y="-1216357"/>
            <a:ext cx="4690515" cy="4690515"/>
          </a:xfrm>
          <a:prstGeom prst="line">
            <a:avLst/>
          </a:prstGeom>
          <a:ln w="28575" cap="flat">
            <a:solidFill>
              <a:srgbClr val="545454"/>
            </a:solidFill>
            <a:prstDash val="solid"/>
            <a:headEnd type="none" w="sm" len="sm"/>
            <a:tailEnd type="none" w="sm" len="sm"/>
          </a:ln>
        </p:spPr>
      </p:sp>
      <p:sp>
        <p:nvSpPr>
          <p:cNvPr id="37" name="AutoShape 37"/>
          <p:cNvSpPr/>
          <p:nvPr/>
        </p:nvSpPr>
        <p:spPr>
          <a:xfrm>
            <a:off x="-2503062" y="-776680"/>
            <a:ext cx="4347674" cy="4347674"/>
          </a:xfrm>
          <a:prstGeom prst="line">
            <a:avLst/>
          </a:prstGeom>
          <a:ln w="28575" cap="flat">
            <a:solidFill>
              <a:srgbClr val="545454"/>
            </a:solidFill>
            <a:prstDash val="solid"/>
            <a:headEnd type="none" w="sm" len="sm"/>
            <a:tailEnd type="none" w="sm" len="sm"/>
          </a:ln>
        </p:spPr>
      </p:sp>
      <p:sp>
        <p:nvSpPr>
          <p:cNvPr id="38" name="AutoShape 38"/>
          <p:cNvSpPr/>
          <p:nvPr/>
        </p:nvSpPr>
        <p:spPr>
          <a:xfrm>
            <a:off x="-2623881" y="-332957"/>
            <a:ext cx="3963599" cy="3985594"/>
          </a:xfrm>
          <a:prstGeom prst="line">
            <a:avLst/>
          </a:prstGeom>
          <a:ln w="28575" cap="flat">
            <a:solidFill>
              <a:srgbClr val="545454"/>
            </a:solidFill>
            <a:prstDash val="solid"/>
            <a:headEnd type="none" w="sm" len="sm"/>
            <a:tailEnd type="none" w="sm" len="sm"/>
          </a:ln>
        </p:spPr>
      </p:sp>
      <p:sp>
        <p:nvSpPr>
          <p:cNvPr id="39" name="AutoShape 39"/>
          <p:cNvSpPr/>
          <p:nvPr/>
        </p:nvSpPr>
        <p:spPr>
          <a:xfrm>
            <a:off x="-2598114" y="228677"/>
            <a:ext cx="3377485" cy="3360058"/>
          </a:xfrm>
          <a:prstGeom prst="line">
            <a:avLst/>
          </a:prstGeom>
          <a:ln w="28575" cap="flat">
            <a:solidFill>
              <a:srgbClr val="545454"/>
            </a:solidFill>
            <a:prstDash val="solid"/>
            <a:headEnd type="none" w="sm" len="sm"/>
            <a:tailEnd type="none" w="sm" len="sm"/>
          </a:ln>
        </p:spPr>
      </p:sp>
      <p:sp>
        <p:nvSpPr>
          <p:cNvPr id="40" name="AutoShape 40"/>
          <p:cNvSpPr/>
          <p:nvPr/>
        </p:nvSpPr>
        <p:spPr>
          <a:xfrm>
            <a:off x="-2509797" y="905760"/>
            <a:ext cx="2628598" cy="2671969"/>
          </a:xfrm>
          <a:prstGeom prst="line">
            <a:avLst/>
          </a:prstGeom>
          <a:ln w="28575" cap="flat">
            <a:solidFill>
              <a:srgbClr val="545454"/>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l="-20312" r="-20312"/>
            </a:stretch>
          </a:blipFill>
        </p:spPr>
      </p:sp>
      <p:grpSp>
        <p:nvGrpSpPr>
          <p:cNvPr id="3" name="Group 3"/>
          <p:cNvGrpSpPr/>
          <p:nvPr/>
        </p:nvGrpSpPr>
        <p:grpSpPr>
          <a:xfrm>
            <a:off x="-51435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C75C61"/>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351432" y="0"/>
            <a:ext cx="3936568" cy="3893623"/>
          </a:xfrm>
          <a:custGeom>
            <a:avLst/>
            <a:gdLst/>
            <a:ahLst/>
            <a:cxnLst/>
            <a:rect l="l" t="t" r="r" b="b"/>
            <a:pathLst>
              <a:path w="3936568" h="3893623">
                <a:moveTo>
                  <a:pt x="0" y="0"/>
                </a:moveTo>
                <a:lnTo>
                  <a:pt x="3936568" y="0"/>
                </a:lnTo>
                <a:lnTo>
                  <a:pt x="3936568" y="3893623"/>
                </a:lnTo>
                <a:lnTo>
                  <a:pt x="0" y="3893623"/>
                </a:lnTo>
                <a:lnTo>
                  <a:pt x="0" y="0"/>
                </a:lnTo>
                <a:close/>
              </a:path>
            </a:pathLst>
          </a:custGeom>
          <a:blipFill>
            <a:blip r:embed="rId3" cstate="print">
              <a:alphaModFix amt="37000"/>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947699" y="2331801"/>
            <a:ext cx="14805498" cy="7181453"/>
          </a:xfrm>
          <a:prstGeom prst="rect">
            <a:avLst/>
          </a:prstGeom>
        </p:spPr>
        <p:txBody>
          <a:bodyPr lIns="0" tIns="0" rIns="0" bIns="0" rtlCol="0" anchor="t">
            <a:spAutoFit/>
          </a:bodyPr>
          <a:lstStyle/>
          <a:p>
            <a:pPr algn="l">
              <a:lnSpc>
                <a:spcPts val="4043"/>
              </a:lnSpc>
              <a:spcBef>
                <a:spcPct val="0"/>
              </a:spcBef>
            </a:pPr>
            <a:r>
              <a:rPr lang="en-US" sz="4043" u="none" strike="noStrike" dirty="0">
                <a:solidFill>
                  <a:srgbClr val="6B002A"/>
                </a:solidFill>
                <a:latin typeface="Playfair Display 2 Bold"/>
              </a:rPr>
              <a:t>3. SMASHBOX:</a:t>
            </a:r>
          </a:p>
          <a:p>
            <a:pPr algn="l">
              <a:lnSpc>
                <a:spcPts val="4043"/>
              </a:lnSpc>
              <a:spcBef>
                <a:spcPct val="0"/>
              </a:spcBef>
            </a:pPr>
            <a:endParaRPr lang="en-US" sz="4043" u="none" strike="noStrike" dirty="0">
              <a:solidFill>
                <a:srgbClr val="6B002A"/>
              </a:solidFill>
              <a:latin typeface="Playfair Display 2 Bold"/>
            </a:endParaRPr>
          </a:p>
          <a:p>
            <a:pPr marL="872923" lvl="1" indent="-436462" algn="l">
              <a:lnSpc>
                <a:spcPts val="4043"/>
              </a:lnSpc>
              <a:spcBef>
                <a:spcPct val="0"/>
              </a:spcBef>
              <a:buFont typeface="Arial"/>
              <a:buChar char="•"/>
            </a:pPr>
            <a:r>
              <a:rPr lang="en-US" sz="4043" dirty="0">
                <a:solidFill>
                  <a:srgbClr val="6B002A"/>
                </a:solidFill>
                <a:latin typeface="Playfair Display 2 Bold"/>
              </a:rPr>
              <a:t>E</a:t>
            </a:r>
            <a:r>
              <a:rPr lang="en-US" sz="4043" u="none" strike="noStrike" dirty="0">
                <a:solidFill>
                  <a:srgbClr val="6B002A"/>
                </a:solidFill>
                <a:latin typeface="Playfair Display 2 Bold"/>
              </a:rPr>
              <a:t>xceptionally high quality. </a:t>
            </a:r>
          </a:p>
          <a:p>
            <a:pPr marL="436461" lvl="1" algn="l">
              <a:lnSpc>
                <a:spcPts val="4043"/>
              </a:lnSpc>
              <a:spcBef>
                <a:spcPct val="0"/>
              </a:spcBef>
            </a:pPr>
            <a:endParaRPr lang="en-US" sz="4043" dirty="0">
              <a:solidFill>
                <a:srgbClr val="6B002A"/>
              </a:solidFill>
              <a:latin typeface="Playfair Display 2 Bold"/>
            </a:endParaRPr>
          </a:p>
          <a:p>
            <a:pPr marL="872923" lvl="1" indent="-436462" algn="l">
              <a:lnSpc>
                <a:spcPts val="4043"/>
              </a:lnSpc>
              <a:spcBef>
                <a:spcPct val="0"/>
              </a:spcBef>
              <a:buFont typeface="Arial"/>
              <a:buChar char="•"/>
            </a:pPr>
            <a:r>
              <a:rPr lang="en-US" sz="4043" u="none" strike="noStrike" dirty="0">
                <a:solidFill>
                  <a:srgbClr val="6B002A"/>
                </a:solidFill>
                <a:latin typeface="Playfair Display 2 Bold"/>
              </a:rPr>
              <a:t> Skin-friendly.</a:t>
            </a:r>
          </a:p>
          <a:p>
            <a:pPr marL="436461" lvl="1" algn="l">
              <a:lnSpc>
                <a:spcPts val="4043"/>
              </a:lnSpc>
              <a:spcBef>
                <a:spcPct val="0"/>
              </a:spcBef>
            </a:pPr>
            <a:endParaRPr lang="en-US" sz="4043" dirty="0">
              <a:solidFill>
                <a:srgbClr val="6B002A"/>
              </a:solidFill>
              <a:latin typeface="Playfair Display 2 Bold"/>
            </a:endParaRPr>
          </a:p>
          <a:p>
            <a:pPr marL="872923" lvl="1" indent="-436462" algn="l">
              <a:lnSpc>
                <a:spcPts val="4043"/>
              </a:lnSpc>
              <a:spcBef>
                <a:spcPct val="0"/>
              </a:spcBef>
              <a:buFont typeface="Arial"/>
              <a:buChar char="•"/>
            </a:pPr>
            <a:r>
              <a:rPr lang="en-US" sz="4043" u="none" strike="noStrike" dirty="0">
                <a:solidFill>
                  <a:srgbClr val="6B002A"/>
                </a:solidFill>
                <a:latin typeface="Playfair Display 2 Bold"/>
              </a:rPr>
              <a:t>Photo finish glow.</a:t>
            </a:r>
          </a:p>
          <a:p>
            <a:pPr marL="436461" lvl="1" algn="l">
              <a:lnSpc>
                <a:spcPts val="4043"/>
              </a:lnSpc>
              <a:spcBef>
                <a:spcPct val="0"/>
              </a:spcBef>
            </a:pPr>
            <a:endParaRPr lang="en-US" sz="4043" u="none" strike="noStrike" dirty="0">
              <a:solidFill>
                <a:srgbClr val="6B002A"/>
              </a:solidFill>
              <a:latin typeface="Playfair Display 2 Bold"/>
            </a:endParaRPr>
          </a:p>
          <a:p>
            <a:pPr marL="872923" lvl="1" indent="-436462" algn="l">
              <a:lnSpc>
                <a:spcPts val="4043"/>
              </a:lnSpc>
              <a:spcBef>
                <a:spcPct val="0"/>
              </a:spcBef>
              <a:buFont typeface="Arial"/>
              <a:buChar char="•"/>
            </a:pPr>
            <a:r>
              <a:rPr lang="en-US" sz="4043" u="none" strike="noStrike" dirty="0">
                <a:solidFill>
                  <a:srgbClr val="6B002A"/>
                </a:solidFill>
                <a:latin typeface="Playfair Display 2 Bold"/>
              </a:rPr>
              <a:t>Incredibly lightweight.</a:t>
            </a:r>
          </a:p>
          <a:p>
            <a:pPr marL="436461" lvl="1" algn="l">
              <a:lnSpc>
                <a:spcPts val="4043"/>
              </a:lnSpc>
              <a:spcBef>
                <a:spcPct val="0"/>
              </a:spcBef>
            </a:pPr>
            <a:endParaRPr lang="en-US" sz="4043" u="none" strike="noStrike" dirty="0">
              <a:solidFill>
                <a:srgbClr val="6B002A"/>
              </a:solidFill>
              <a:latin typeface="Playfair Display 2 Bold"/>
            </a:endParaRPr>
          </a:p>
          <a:p>
            <a:pPr marL="872923" lvl="1" indent="-436462" algn="l">
              <a:lnSpc>
                <a:spcPts val="4043"/>
              </a:lnSpc>
              <a:spcBef>
                <a:spcPct val="0"/>
              </a:spcBef>
              <a:buFont typeface="Arial"/>
              <a:buChar char="•"/>
            </a:pPr>
            <a:r>
              <a:rPr lang="en-US" sz="4043" u="none" strike="noStrike" dirty="0">
                <a:solidFill>
                  <a:srgbClr val="6B002A"/>
                </a:solidFill>
                <a:latin typeface="Playfair Display 2 Bold"/>
              </a:rPr>
              <a:t>Excellent results for acne-prone skin.</a:t>
            </a:r>
          </a:p>
          <a:p>
            <a:pPr marL="436461" lvl="1" algn="l">
              <a:lnSpc>
                <a:spcPts val="4043"/>
              </a:lnSpc>
              <a:spcBef>
                <a:spcPct val="0"/>
              </a:spcBef>
            </a:pPr>
            <a:endParaRPr lang="en-US" sz="4043" u="none" strike="noStrike" dirty="0">
              <a:solidFill>
                <a:srgbClr val="6B002A"/>
              </a:solidFill>
              <a:latin typeface="Playfair Display 2 Bold"/>
            </a:endParaRPr>
          </a:p>
          <a:p>
            <a:pPr marL="1007961" lvl="1" indent="-571500" algn="l">
              <a:lnSpc>
                <a:spcPts val="4043"/>
              </a:lnSpc>
              <a:spcBef>
                <a:spcPct val="0"/>
              </a:spcBef>
              <a:buFont typeface="Arial" panose="020B0604020202020204" pitchFamily="34" charset="0"/>
              <a:buChar char="•"/>
            </a:pPr>
            <a:r>
              <a:rPr lang="en-US" sz="4043" u="none" strike="noStrike" dirty="0">
                <a:solidFill>
                  <a:srgbClr val="6B002A"/>
                </a:solidFill>
                <a:latin typeface="Playfair Display 2 Bold"/>
              </a:rPr>
              <a:t>Products are PETA certified and cruelty-free.</a:t>
            </a:r>
          </a:p>
          <a:p>
            <a:pPr algn="l">
              <a:lnSpc>
                <a:spcPts val="4043"/>
              </a:lnSpc>
              <a:spcBef>
                <a:spcPct val="0"/>
              </a:spcBef>
            </a:pPr>
            <a:endParaRPr lang="en-US" sz="4043" u="none" strike="noStrike" dirty="0">
              <a:solidFill>
                <a:srgbClr val="6B002A"/>
              </a:solidFill>
              <a:latin typeface="Playfair Display 2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rot="-445335">
            <a:off x="2132819" y="7912280"/>
            <a:ext cx="7315200" cy="2194560"/>
          </a:xfrm>
          <a:custGeom>
            <a:avLst/>
            <a:gdLst/>
            <a:ahLst/>
            <a:cxnLst/>
            <a:rect l="l" t="t" r="r" b="b"/>
            <a:pathLst>
              <a:path w="7315200" h="2194560">
                <a:moveTo>
                  <a:pt x="0" y="0"/>
                </a:moveTo>
                <a:lnTo>
                  <a:pt x="7315200" y="0"/>
                </a:lnTo>
                <a:lnTo>
                  <a:pt x="7315200" y="2194560"/>
                </a:lnTo>
                <a:lnTo>
                  <a:pt x="0" y="2194560"/>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676290" y="-1652763"/>
            <a:ext cx="12820615" cy="128206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5C61"/>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77088" y="1028700"/>
            <a:ext cx="7980860" cy="798086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C6A7"/>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811554" y="0"/>
            <a:ext cx="3504683" cy="1543050"/>
            <a:chOff x="0" y="0"/>
            <a:chExt cx="923044" cy="406400"/>
          </a:xfrm>
        </p:grpSpPr>
        <p:sp>
          <p:nvSpPr>
            <p:cNvPr id="10" name="Freeform 10"/>
            <p:cNvSpPr/>
            <p:nvPr/>
          </p:nvSpPr>
          <p:spPr>
            <a:xfrm>
              <a:off x="0" y="0"/>
              <a:ext cx="923044" cy="406400"/>
            </a:xfrm>
            <a:custGeom>
              <a:avLst/>
              <a:gdLst/>
              <a:ahLst/>
              <a:cxnLst/>
              <a:rect l="l" t="t" r="r" b="b"/>
              <a:pathLst>
                <a:path w="923044" h="406400">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59291B"/>
            </a:solidFill>
          </p:spPr>
        </p:sp>
        <p:sp>
          <p:nvSpPr>
            <p:cNvPr id="11" name="TextBox 11"/>
            <p:cNvSpPr txBox="1"/>
            <p:nvPr/>
          </p:nvSpPr>
          <p:spPr>
            <a:xfrm>
              <a:off x="0" y="-38100"/>
              <a:ext cx="923044" cy="444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028700" y="2808163"/>
            <a:ext cx="4291999" cy="4291999"/>
          </a:xfrm>
          <a:custGeom>
            <a:avLst/>
            <a:gdLst/>
            <a:ahLst/>
            <a:cxnLst/>
            <a:rect l="l" t="t" r="r" b="b"/>
            <a:pathLst>
              <a:path w="4291999" h="4291999">
                <a:moveTo>
                  <a:pt x="0" y="0"/>
                </a:moveTo>
                <a:lnTo>
                  <a:pt x="4291999" y="0"/>
                </a:lnTo>
                <a:lnTo>
                  <a:pt x="4291999" y="4292000"/>
                </a:lnTo>
                <a:lnTo>
                  <a:pt x="0" y="4292000"/>
                </a:lnTo>
                <a:lnTo>
                  <a:pt x="0" y="0"/>
                </a:lnTo>
                <a:close/>
              </a:path>
            </a:pathLst>
          </a:custGeom>
          <a:blipFill>
            <a:blip r:embed="rId4" cstate="print"/>
            <a:stretch>
              <a:fillRect/>
            </a:stretch>
          </a:blipFill>
        </p:spPr>
      </p:sp>
      <p:sp>
        <p:nvSpPr>
          <p:cNvPr id="13" name="TextBox 13"/>
          <p:cNvSpPr txBox="1"/>
          <p:nvPr/>
        </p:nvSpPr>
        <p:spPr>
          <a:xfrm>
            <a:off x="8169109" y="2267444"/>
            <a:ext cx="9834977" cy="5642570"/>
          </a:xfrm>
          <a:prstGeom prst="rect">
            <a:avLst/>
          </a:prstGeom>
        </p:spPr>
        <p:txBody>
          <a:bodyPr lIns="0" tIns="0" rIns="0" bIns="0" rtlCol="0" anchor="t">
            <a:spAutoFit/>
          </a:bodyPr>
          <a:lstStyle/>
          <a:p>
            <a:pPr algn="l">
              <a:lnSpc>
                <a:spcPts val="4043"/>
              </a:lnSpc>
              <a:spcBef>
                <a:spcPct val="0"/>
              </a:spcBef>
            </a:pPr>
            <a:r>
              <a:rPr lang="en-US" sz="4043" u="none" strike="noStrike" dirty="0">
                <a:solidFill>
                  <a:srgbClr val="6B002A"/>
                </a:solidFill>
                <a:latin typeface="Playfair Display 2 Bold"/>
              </a:rPr>
              <a:t>PRIMER:</a:t>
            </a:r>
          </a:p>
          <a:p>
            <a:pPr algn="l">
              <a:lnSpc>
                <a:spcPts val="4043"/>
              </a:lnSpc>
              <a:spcBef>
                <a:spcPct val="0"/>
              </a:spcBef>
            </a:pPr>
            <a:endParaRPr lang="en-US" sz="4043" u="none" strike="noStrike" dirty="0">
              <a:solidFill>
                <a:srgbClr val="6B002A"/>
              </a:solidFill>
              <a:latin typeface="Playfair Display 2 Bold"/>
            </a:endParaRPr>
          </a:p>
          <a:p>
            <a:pPr marL="1007961" lvl="1" indent="-571500" algn="l">
              <a:lnSpc>
                <a:spcPts val="4043"/>
              </a:lnSpc>
              <a:spcBef>
                <a:spcPct val="0"/>
              </a:spcBef>
              <a:buFont typeface="Arial" panose="020B0604020202020204" pitchFamily="34" charset="0"/>
              <a:buChar char="•"/>
            </a:pPr>
            <a:r>
              <a:rPr lang="en-US" sz="4043" dirty="0">
                <a:solidFill>
                  <a:srgbClr val="6B002A"/>
                </a:solidFill>
                <a:latin typeface="Playfair Display 2 Bold"/>
              </a:rPr>
              <a:t>S</a:t>
            </a:r>
            <a:r>
              <a:rPr lang="en-US" sz="4043" u="none" strike="noStrike" dirty="0">
                <a:solidFill>
                  <a:srgbClr val="6B002A"/>
                </a:solidFill>
                <a:latin typeface="Playfair Display 2 Bold"/>
              </a:rPr>
              <a:t>moothens your complexion.</a:t>
            </a:r>
          </a:p>
          <a:p>
            <a:pPr marL="436461" lvl="1" algn="l">
              <a:lnSpc>
                <a:spcPts val="4043"/>
              </a:lnSpc>
              <a:spcBef>
                <a:spcPct val="0"/>
              </a:spcBef>
            </a:pPr>
            <a:endParaRPr lang="en-US" sz="4043" u="none" strike="noStrike" dirty="0">
              <a:solidFill>
                <a:srgbClr val="6B002A"/>
              </a:solidFill>
              <a:latin typeface="Playfair Display 2 Bold"/>
            </a:endParaRPr>
          </a:p>
          <a:p>
            <a:pPr marL="436461" lvl="1" algn="l">
              <a:lnSpc>
                <a:spcPts val="4043"/>
              </a:lnSpc>
              <a:spcBef>
                <a:spcPct val="0"/>
              </a:spcBef>
            </a:pPr>
            <a:endParaRPr lang="en-US" sz="4043" u="none" strike="noStrike" dirty="0">
              <a:solidFill>
                <a:srgbClr val="6B002A"/>
              </a:solidFill>
              <a:latin typeface="Playfair Display 2 Bold"/>
            </a:endParaRPr>
          </a:p>
          <a:p>
            <a:pPr marL="1007961" lvl="1" indent="-571500" algn="l">
              <a:lnSpc>
                <a:spcPts val="4043"/>
              </a:lnSpc>
              <a:spcBef>
                <a:spcPct val="0"/>
              </a:spcBef>
              <a:buFont typeface="Arial" panose="020B0604020202020204" pitchFamily="34" charset="0"/>
              <a:buChar char="•"/>
            </a:pPr>
            <a:r>
              <a:rPr lang="en-US" sz="4043" dirty="0">
                <a:solidFill>
                  <a:srgbClr val="6B002A"/>
                </a:solidFill>
                <a:latin typeface="Playfair Display 2 Bold"/>
              </a:rPr>
              <a:t>Co</a:t>
            </a:r>
            <a:r>
              <a:rPr lang="en-US" sz="4043" u="none" strike="noStrike" dirty="0">
                <a:solidFill>
                  <a:srgbClr val="6B002A"/>
                </a:solidFill>
                <a:latin typeface="Playfair Display 2 Bold"/>
              </a:rPr>
              <a:t>ntains vitamins B, C, and E.</a:t>
            </a:r>
          </a:p>
          <a:p>
            <a:pPr marL="436461" lvl="1" algn="l">
              <a:lnSpc>
                <a:spcPts val="4043"/>
              </a:lnSpc>
              <a:spcBef>
                <a:spcPct val="0"/>
              </a:spcBef>
            </a:pPr>
            <a:endParaRPr lang="en-US" sz="4043" dirty="0">
              <a:solidFill>
                <a:srgbClr val="6B002A"/>
              </a:solidFill>
              <a:latin typeface="Playfair Display 2 Bold"/>
            </a:endParaRPr>
          </a:p>
          <a:p>
            <a:pPr marL="436461" lvl="1" algn="l">
              <a:lnSpc>
                <a:spcPts val="4043"/>
              </a:lnSpc>
              <a:spcBef>
                <a:spcPct val="0"/>
              </a:spcBef>
            </a:pPr>
            <a:endParaRPr lang="en-US" sz="4043" u="none" strike="noStrike" dirty="0">
              <a:solidFill>
                <a:srgbClr val="6B002A"/>
              </a:solidFill>
              <a:latin typeface="Playfair Display 2 Bold"/>
            </a:endParaRPr>
          </a:p>
          <a:p>
            <a:pPr marL="1007961" lvl="1" indent="-571500" algn="l">
              <a:lnSpc>
                <a:spcPts val="4043"/>
              </a:lnSpc>
              <a:spcBef>
                <a:spcPct val="0"/>
              </a:spcBef>
              <a:buFont typeface="Arial" panose="020B0604020202020204" pitchFamily="34" charset="0"/>
              <a:buChar char="•"/>
            </a:pPr>
            <a:r>
              <a:rPr lang="en-US" sz="4043" dirty="0">
                <a:solidFill>
                  <a:srgbClr val="6B002A"/>
                </a:solidFill>
                <a:latin typeface="Playfair Display 2 Bold"/>
              </a:rPr>
              <a:t>N</a:t>
            </a:r>
            <a:r>
              <a:rPr lang="en-US" sz="4043" u="none" strike="noStrike" dirty="0">
                <a:solidFill>
                  <a:srgbClr val="6B002A"/>
                </a:solidFill>
                <a:latin typeface="Playfair Display 2 Bold"/>
              </a:rPr>
              <a:t>ourish, protect, and refresh your skin.</a:t>
            </a:r>
          </a:p>
          <a:p>
            <a:pPr algn="l">
              <a:lnSpc>
                <a:spcPts val="4043"/>
              </a:lnSpc>
              <a:spcBef>
                <a:spcPct val="0"/>
              </a:spcBef>
            </a:pPr>
            <a:endParaRPr lang="en-US" sz="4043" u="none" strike="noStrike" dirty="0">
              <a:solidFill>
                <a:srgbClr val="6B002A"/>
              </a:solidFill>
              <a:latin typeface="Playfair Display 2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rot="-445335">
            <a:off x="2132819" y="7912280"/>
            <a:ext cx="7315200" cy="2194560"/>
          </a:xfrm>
          <a:custGeom>
            <a:avLst/>
            <a:gdLst/>
            <a:ahLst/>
            <a:cxnLst/>
            <a:rect l="l" t="t" r="r" b="b"/>
            <a:pathLst>
              <a:path w="7315200" h="2194560">
                <a:moveTo>
                  <a:pt x="0" y="0"/>
                </a:moveTo>
                <a:lnTo>
                  <a:pt x="7315200" y="0"/>
                </a:lnTo>
                <a:lnTo>
                  <a:pt x="7315200" y="2194560"/>
                </a:lnTo>
                <a:lnTo>
                  <a:pt x="0" y="2194560"/>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676290" y="-1652763"/>
            <a:ext cx="12820615" cy="128206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5C61"/>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77088" y="1028700"/>
            <a:ext cx="7980860" cy="798086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C6A7"/>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811554" y="0"/>
            <a:ext cx="3504683" cy="1543050"/>
            <a:chOff x="0" y="0"/>
            <a:chExt cx="923044" cy="406400"/>
          </a:xfrm>
        </p:grpSpPr>
        <p:sp>
          <p:nvSpPr>
            <p:cNvPr id="10" name="Freeform 10"/>
            <p:cNvSpPr/>
            <p:nvPr/>
          </p:nvSpPr>
          <p:spPr>
            <a:xfrm>
              <a:off x="0" y="0"/>
              <a:ext cx="923044" cy="406400"/>
            </a:xfrm>
            <a:custGeom>
              <a:avLst/>
              <a:gdLst/>
              <a:ahLst/>
              <a:cxnLst/>
              <a:rect l="l" t="t" r="r" b="b"/>
              <a:pathLst>
                <a:path w="923044" h="406400">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59291B"/>
            </a:solidFill>
          </p:spPr>
        </p:sp>
        <p:sp>
          <p:nvSpPr>
            <p:cNvPr id="11" name="TextBox 11"/>
            <p:cNvSpPr txBox="1"/>
            <p:nvPr/>
          </p:nvSpPr>
          <p:spPr>
            <a:xfrm>
              <a:off x="0" y="-38100"/>
              <a:ext cx="923044" cy="444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7606117" y="2351167"/>
            <a:ext cx="10250904" cy="7181453"/>
          </a:xfrm>
          <a:prstGeom prst="rect">
            <a:avLst/>
          </a:prstGeom>
        </p:spPr>
        <p:txBody>
          <a:bodyPr lIns="0" tIns="0" rIns="0" bIns="0" rtlCol="0" anchor="t">
            <a:spAutoFit/>
          </a:bodyPr>
          <a:lstStyle/>
          <a:p>
            <a:pPr algn="l">
              <a:lnSpc>
                <a:spcPts val="4043"/>
              </a:lnSpc>
              <a:spcBef>
                <a:spcPct val="0"/>
              </a:spcBef>
            </a:pPr>
            <a:r>
              <a:rPr lang="en-US" sz="4043" u="none" strike="noStrike" dirty="0">
                <a:solidFill>
                  <a:srgbClr val="6B002A"/>
                </a:solidFill>
                <a:latin typeface="Playfair Display 2 Bold"/>
              </a:rPr>
              <a:t>SMASHBOX STUDIO SKIN HYDRATING FOUNDATION:</a:t>
            </a:r>
          </a:p>
          <a:p>
            <a:pPr algn="l">
              <a:lnSpc>
                <a:spcPts val="4043"/>
              </a:lnSpc>
              <a:spcBef>
                <a:spcPct val="0"/>
              </a:spcBef>
            </a:pPr>
            <a:endParaRPr lang="en-US" sz="4043" u="none" strike="noStrike" dirty="0">
              <a:solidFill>
                <a:srgbClr val="6B002A"/>
              </a:solidFill>
              <a:latin typeface="Playfair Display 2 Bold"/>
            </a:endParaRPr>
          </a:p>
          <a:p>
            <a:pPr marL="872923" lvl="1" indent="-436462" algn="l">
              <a:lnSpc>
                <a:spcPts val="4043"/>
              </a:lnSpc>
              <a:spcBef>
                <a:spcPct val="0"/>
              </a:spcBef>
              <a:buFont typeface="Arial"/>
              <a:buChar char="•"/>
            </a:pPr>
            <a:r>
              <a:rPr lang="en-US" sz="4043" dirty="0">
                <a:solidFill>
                  <a:srgbClr val="6B002A"/>
                </a:solidFill>
                <a:latin typeface="Playfair Display 2 Bold"/>
              </a:rPr>
              <a:t>B</a:t>
            </a:r>
            <a:r>
              <a:rPr lang="en-US" sz="4043" u="none" strike="noStrike" dirty="0">
                <a:solidFill>
                  <a:srgbClr val="6B002A"/>
                </a:solidFill>
                <a:latin typeface="Playfair Display 2 Bold"/>
              </a:rPr>
              <a:t>lends seamlessly.</a:t>
            </a:r>
          </a:p>
          <a:p>
            <a:pPr marL="436461" lvl="1" algn="l">
              <a:lnSpc>
                <a:spcPts val="4043"/>
              </a:lnSpc>
              <a:spcBef>
                <a:spcPct val="0"/>
              </a:spcBef>
            </a:pPr>
            <a:endParaRPr lang="en-US" sz="4043" u="none" strike="noStrike" dirty="0">
              <a:solidFill>
                <a:srgbClr val="6B002A"/>
              </a:solidFill>
              <a:latin typeface="Playfair Display 2 Bold"/>
            </a:endParaRPr>
          </a:p>
          <a:p>
            <a:pPr marL="436461" lvl="1" algn="l">
              <a:lnSpc>
                <a:spcPts val="4043"/>
              </a:lnSpc>
              <a:spcBef>
                <a:spcPct val="0"/>
              </a:spcBef>
            </a:pPr>
            <a:endParaRPr lang="en-US" sz="4043" u="none" strike="noStrike" dirty="0">
              <a:solidFill>
                <a:srgbClr val="6B002A"/>
              </a:solidFill>
              <a:latin typeface="Playfair Display 2 Bold"/>
            </a:endParaRPr>
          </a:p>
          <a:p>
            <a:pPr marL="872923" lvl="1" indent="-436462" algn="l">
              <a:lnSpc>
                <a:spcPts val="4043"/>
              </a:lnSpc>
              <a:spcBef>
                <a:spcPct val="0"/>
              </a:spcBef>
              <a:buFont typeface="Arial"/>
              <a:buChar char="•"/>
            </a:pPr>
            <a:r>
              <a:rPr lang="en-US" sz="4043" dirty="0">
                <a:solidFill>
                  <a:srgbClr val="6B002A"/>
                </a:solidFill>
                <a:latin typeface="Playfair Display 2 Bold"/>
              </a:rPr>
              <a:t>Co</a:t>
            </a:r>
            <a:r>
              <a:rPr lang="en-US" sz="4043" u="none" strike="noStrike" dirty="0">
                <a:solidFill>
                  <a:srgbClr val="6B002A"/>
                </a:solidFill>
                <a:latin typeface="Playfair Display 2 Bold"/>
              </a:rPr>
              <a:t>vers all skin imperfections. </a:t>
            </a:r>
          </a:p>
          <a:p>
            <a:pPr marL="436461" lvl="1" algn="l">
              <a:lnSpc>
                <a:spcPts val="4043"/>
              </a:lnSpc>
              <a:spcBef>
                <a:spcPct val="0"/>
              </a:spcBef>
            </a:pPr>
            <a:endParaRPr lang="en-US" sz="4043" dirty="0">
              <a:solidFill>
                <a:srgbClr val="6B002A"/>
              </a:solidFill>
              <a:latin typeface="Playfair Display 2 Bold"/>
            </a:endParaRPr>
          </a:p>
          <a:p>
            <a:pPr marL="436461" lvl="1" algn="l">
              <a:lnSpc>
                <a:spcPts val="4043"/>
              </a:lnSpc>
              <a:spcBef>
                <a:spcPct val="0"/>
              </a:spcBef>
            </a:pPr>
            <a:endParaRPr lang="en-US" sz="4043" u="none" strike="noStrike" dirty="0">
              <a:solidFill>
                <a:srgbClr val="6B002A"/>
              </a:solidFill>
              <a:latin typeface="Playfair Display 2 Bold"/>
            </a:endParaRPr>
          </a:p>
          <a:p>
            <a:pPr marL="872923" lvl="1" indent="-436462" algn="l">
              <a:lnSpc>
                <a:spcPts val="4043"/>
              </a:lnSpc>
              <a:spcBef>
                <a:spcPct val="0"/>
              </a:spcBef>
              <a:buFont typeface="Arial"/>
              <a:buChar char="•"/>
            </a:pPr>
            <a:r>
              <a:rPr lang="en-US" sz="4043" u="none" strike="noStrike" dirty="0">
                <a:solidFill>
                  <a:srgbClr val="6B002A"/>
                </a:solidFill>
                <a:latin typeface="Playfair Display 2 Bold"/>
              </a:rPr>
              <a:t>Lasts up to 15 hours.</a:t>
            </a:r>
          </a:p>
          <a:p>
            <a:pPr marL="436461" lvl="1" algn="l">
              <a:lnSpc>
                <a:spcPts val="4043"/>
              </a:lnSpc>
              <a:spcBef>
                <a:spcPct val="0"/>
              </a:spcBef>
            </a:pPr>
            <a:endParaRPr lang="en-US" sz="4043" u="none" strike="noStrike" dirty="0">
              <a:solidFill>
                <a:srgbClr val="6B002A"/>
              </a:solidFill>
              <a:latin typeface="Playfair Display 2 Bold"/>
            </a:endParaRPr>
          </a:p>
          <a:p>
            <a:pPr marL="436461" lvl="1" algn="l">
              <a:lnSpc>
                <a:spcPts val="4043"/>
              </a:lnSpc>
              <a:spcBef>
                <a:spcPct val="0"/>
              </a:spcBef>
            </a:pPr>
            <a:endParaRPr lang="en-US" sz="4043" u="none" strike="noStrike" dirty="0">
              <a:solidFill>
                <a:srgbClr val="6B002A"/>
              </a:solidFill>
              <a:latin typeface="Playfair Display 2 Bold"/>
            </a:endParaRPr>
          </a:p>
          <a:p>
            <a:pPr marL="872923" lvl="1" indent="-436462" algn="l">
              <a:lnSpc>
                <a:spcPts val="4043"/>
              </a:lnSpc>
              <a:spcBef>
                <a:spcPct val="0"/>
              </a:spcBef>
              <a:buFont typeface="Arial"/>
              <a:buChar char="•"/>
            </a:pPr>
            <a:r>
              <a:rPr lang="en-US" sz="4043" u="none" strike="noStrike" dirty="0">
                <a:solidFill>
                  <a:srgbClr val="6B002A"/>
                </a:solidFill>
                <a:latin typeface="Playfair Display 2 Bold"/>
              </a:rPr>
              <a:t>Enriched with polymers.</a:t>
            </a:r>
          </a:p>
          <a:p>
            <a:pPr algn="l">
              <a:lnSpc>
                <a:spcPts val="4043"/>
              </a:lnSpc>
              <a:spcBef>
                <a:spcPct val="0"/>
              </a:spcBef>
            </a:pPr>
            <a:endParaRPr lang="en-US" sz="4043" u="none" strike="noStrike" dirty="0">
              <a:solidFill>
                <a:srgbClr val="6B002A"/>
              </a:solidFill>
              <a:latin typeface="Playfair Display 2 Bold"/>
            </a:endParaRPr>
          </a:p>
        </p:txBody>
      </p:sp>
      <p:sp>
        <p:nvSpPr>
          <p:cNvPr id="13" name="Freeform 13"/>
          <p:cNvSpPr/>
          <p:nvPr/>
        </p:nvSpPr>
        <p:spPr>
          <a:xfrm>
            <a:off x="1145524" y="2721864"/>
            <a:ext cx="3535636" cy="4594533"/>
          </a:xfrm>
          <a:custGeom>
            <a:avLst/>
            <a:gdLst/>
            <a:ahLst/>
            <a:cxnLst/>
            <a:rect l="l" t="t" r="r" b="b"/>
            <a:pathLst>
              <a:path w="3535636" h="4594533">
                <a:moveTo>
                  <a:pt x="0" y="0"/>
                </a:moveTo>
                <a:lnTo>
                  <a:pt x="3535636" y="0"/>
                </a:lnTo>
                <a:lnTo>
                  <a:pt x="3535636" y="4594532"/>
                </a:lnTo>
                <a:lnTo>
                  <a:pt x="0" y="4594532"/>
                </a:lnTo>
                <a:lnTo>
                  <a:pt x="0" y="0"/>
                </a:lnTo>
                <a:close/>
              </a:path>
            </a:pathLst>
          </a:custGeom>
          <a:blipFill>
            <a:blip r:embed="rId4" cstate="print"/>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l="-20312" r="-20312"/>
            </a:stretch>
          </a:blipFill>
        </p:spPr>
      </p:sp>
      <p:grpSp>
        <p:nvGrpSpPr>
          <p:cNvPr id="3" name="Group 3"/>
          <p:cNvGrpSpPr/>
          <p:nvPr/>
        </p:nvGrpSpPr>
        <p:grpSpPr>
          <a:xfrm>
            <a:off x="-51435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C75C61"/>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351432" y="0"/>
            <a:ext cx="3936568" cy="3893623"/>
          </a:xfrm>
          <a:custGeom>
            <a:avLst/>
            <a:gdLst/>
            <a:ahLst/>
            <a:cxnLst/>
            <a:rect l="l" t="t" r="r" b="b"/>
            <a:pathLst>
              <a:path w="3936568" h="3893623">
                <a:moveTo>
                  <a:pt x="0" y="0"/>
                </a:moveTo>
                <a:lnTo>
                  <a:pt x="3936568" y="0"/>
                </a:lnTo>
                <a:lnTo>
                  <a:pt x="3936568" y="3893623"/>
                </a:lnTo>
                <a:lnTo>
                  <a:pt x="0" y="3893623"/>
                </a:lnTo>
                <a:lnTo>
                  <a:pt x="0" y="0"/>
                </a:lnTo>
                <a:close/>
              </a:path>
            </a:pathLst>
          </a:custGeom>
          <a:blipFill>
            <a:blip r:embed="rId3" cstate="print">
              <a:alphaModFix amt="37000"/>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821863" y="2866604"/>
            <a:ext cx="14648203" cy="5642570"/>
          </a:xfrm>
          <a:prstGeom prst="rect">
            <a:avLst/>
          </a:prstGeom>
        </p:spPr>
        <p:txBody>
          <a:bodyPr lIns="0" tIns="0" rIns="0" bIns="0" rtlCol="0" anchor="t">
            <a:spAutoFit/>
          </a:bodyPr>
          <a:lstStyle/>
          <a:p>
            <a:pPr algn="l">
              <a:lnSpc>
                <a:spcPts val="4043"/>
              </a:lnSpc>
              <a:spcBef>
                <a:spcPct val="0"/>
              </a:spcBef>
            </a:pPr>
            <a:r>
              <a:rPr lang="en-US" sz="4043" u="none" strike="noStrike" dirty="0">
                <a:solidFill>
                  <a:srgbClr val="6B002A"/>
                </a:solidFill>
                <a:latin typeface="Playfair Display 2 Bold"/>
              </a:rPr>
              <a:t>4. TOO FACED MAKEUP MAKE UP PRODUCTS:</a:t>
            </a:r>
          </a:p>
          <a:p>
            <a:pPr algn="l">
              <a:lnSpc>
                <a:spcPts val="4043"/>
              </a:lnSpc>
              <a:spcBef>
                <a:spcPct val="0"/>
              </a:spcBef>
            </a:pPr>
            <a:endParaRPr lang="en-US" sz="4043" u="none" strike="noStrike" dirty="0">
              <a:solidFill>
                <a:srgbClr val="6B002A"/>
              </a:solidFill>
              <a:latin typeface="Playfair Display 2 Bold"/>
            </a:endParaRPr>
          </a:p>
          <a:p>
            <a:pPr algn="l">
              <a:lnSpc>
                <a:spcPts val="4043"/>
              </a:lnSpc>
              <a:spcBef>
                <a:spcPct val="0"/>
              </a:spcBef>
            </a:pPr>
            <a:endParaRPr lang="en-US" sz="4043" u="none" strike="noStrike" dirty="0">
              <a:solidFill>
                <a:srgbClr val="6B002A"/>
              </a:solidFill>
              <a:latin typeface="Playfair Display 2 Bold"/>
            </a:endParaRPr>
          </a:p>
          <a:p>
            <a:pPr marL="872923" lvl="1" indent="-436462" algn="l">
              <a:lnSpc>
                <a:spcPts val="4043"/>
              </a:lnSpc>
              <a:spcBef>
                <a:spcPct val="0"/>
              </a:spcBef>
              <a:buFont typeface="Arial"/>
              <a:buChar char="•"/>
            </a:pPr>
            <a:r>
              <a:rPr lang="en-US" sz="4043" dirty="0">
                <a:solidFill>
                  <a:srgbClr val="6B002A"/>
                </a:solidFill>
                <a:latin typeface="Playfair Display 2 Bold"/>
              </a:rPr>
              <a:t>Co</a:t>
            </a:r>
            <a:r>
              <a:rPr lang="en-US" sz="4043" u="none" strike="noStrike" dirty="0">
                <a:solidFill>
                  <a:srgbClr val="6B002A"/>
                </a:solidFill>
                <a:latin typeface="Playfair Display 2 Bold"/>
              </a:rPr>
              <a:t>vers spots and signs of aging</a:t>
            </a:r>
            <a:r>
              <a:rPr lang="en-US" sz="4043" dirty="0">
                <a:solidFill>
                  <a:srgbClr val="6B002A"/>
                </a:solidFill>
                <a:latin typeface="Playfair Display 2 Bold"/>
              </a:rPr>
              <a:t>.</a:t>
            </a:r>
          </a:p>
          <a:p>
            <a:pPr marL="436461" lvl="1" algn="l">
              <a:lnSpc>
                <a:spcPts val="4043"/>
              </a:lnSpc>
              <a:spcBef>
                <a:spcPct val="0"/>
              </a:spcBef>
            </a:pPr>
            <a:endParaRPr lang="en-US" sz="4043" dirty="0">
              <a:solidFill>
                <a:srgbClr val="6B002A"/>
              </a:solidFill>
              <a:latin typeface="Playfair Display 2 Bold"/>
            </a:endParaRPr>
          </a:p>
          <a:p>
            <a:pPr marL="436461" lvl="1" algn="l">
              <a:lnSpc>
                <a:spcPts val="4043"/>
              </a:lnSpc>
              <a:spcBef>
                <a:spcPct val="0"/>
              </a:spcBef>
            </a:pPr>
            <a:endParaRPr lang="en-US" sz="4043" dirty="0">
              <a:solidFill>
                <a:srgbClr val="6B002A"/>
              </a:solidFill>
              <a:latin typeface="Playfair Display 2 Bold"/>
            </a:endParaRPr>
          </a:p>
          <a:p>
            <a:pPr marL="872923" lvl="1" indent="-436462" algn="l">
              <a:lnSpc>
                <a:spcPts val="4043"/>
              </a:lnSpc>
              <a:spcBef>
                <a:spcPct val="0"/>
              </a:spcBef>
              <a:buFont typeface="Arial"/>
              <a:buChar char="•"/>
            </a:pPr>
            <a:r>
              <a:rPr lang="en-US" sz="4043" dirty="0">
                <a:solidFill>
                  <a:srgbClr val="6B002A"/>
                </a:solidFill>
                <a:latin typeface="Playfair Display 2 Bold"/>
              </a:rPr>
              <a:t>G</a:t>
            </a:r>
            <a:r>
              <a:rPr lang="en-US" sz="4043" u="none" strike="noStrike" dirty="0">
                <a:solidFill>
                  <a:srgbClr val="6B002A"/>
                </a:solidFill>
                <a:latin typeface="Playfair Display 2 Bold"/>
              </a:rPr>
              <a:t>reat packaging.</a:t>
            </a:r>
          </a:p>
          <a:p>
            <a:pPr marL="436461" lvl="1" algn="l">
              <a:lnSpc>
                <a:spcPts val="4043"/>
              </a:lnSpc>
              <a:spcBef>
                <a:spcPct val="0"/>
              </a:spcBef>
            </a:pPr>
            <a:endParaRPr lang="en-US" sz="4043" u="none" strike="noStrike" dirty="0">
              <a:solidFill>
                <a:srgbClr val="6B002A"/>
              </a:solidFill>
              <a:latin typeface="Playfair Display 2 Bold"/>
            </a:endParaRPr>
          </a:p>
          <a:p>
            <a:pPr marL="436461" lvl="1" algn="l">
              <a:lnSpc>
                <a:spcPts val="4043"/>
              </a:lnSpc>
              <a:spcBef>
                <a:spcPct val="0"/>
              </a:spcBef>
            </a:pPr>
            <a:endParaRPr lang="en-US" sz="4043" u="none" strike="noStrike" dirty="0">
              <a:solidFill>
                <a:srgbClr val="6B002A"/>
              </a:solidFill>
              <a:latin typeface="Playfair Display 2 Bold"/>
            </a:endParaRPr>
          </a:p>
          <a:p>
            <a:pPr marL="872923" lvl="1" indent="-436462" algn="l">
              <a:lnSpc>
                <a:spcPts val="4043"/>
              </a:lnSpc>
              <a:spcBef>
                <a:spcPct val="0"/>
              </a:spcBef>
              <a:buFont typeface="Arial"/>
              <a:buChar char="•"/>
            </a:pPr>
            <a:r>
              <a:rPr lang="en-US" sz="4043" dirty="0">
                <a:solidFill>
                  <a:srgbClr val="6B002A"/>
                </a:solidFill>
                <a:latin typeface="Playfair Display 2 Bold"/>
              </a:rPr>
              <a:t>W</a:t>
            </a:r>
            <a:r>
              <a:rPr lang="en-US" sz="4043" u="none" strike="noStrike" dirty="0">
                <a:solidFill>
                  <a:srgbClr val="6B002A"/>
                </a:solidFill>
                <a:latin typeface="Playfair Display 2 Bold"/>
              </a:rPr>
              <a:t>ide range of products.</a:t>
            </a:r>
          </a:p>
          <a:p>
            <a:pPr algn="l">
              <a:lnSpc>
                <a:spcPts val="4043"/>
              </a:lnSpc>
              <a:spcBef>
                <a:spcPct val="0"/>
              </a:spcBef>
            </a:pPr>
            <a:endParaRPr lang="en-US" sz="4043" u="none" strike="noStrike" dirty="0">
              <a:solidFill>
                <a:srgbClr val="6B002A"/>
              </a:solidFill>
              <a:latin typeface="Playfair Display 2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rot="-445335">
            <a:off x="2132819" y="7912280"/>
            <a:ext cx="7315200" cy="2194560"/>
          </a:xfrm>
          <a:custGeom>
            <a:avLst/>
            <a:gdLst/>
            <a:ahLst/>
            <a:cxnLst/>
            <a:rect l="l" t="t" r="r" b="b"/>
            <a:pathLst>
              <a:path w="7315200" h="2194560">
                <a:moveTo>
                  <a:pt x="0" y="0"/>
                </a:moveTo>
                <a:lnTo>
                  <a:pt x="7315200" y="0"/>
                </a:lnTo>
                <a:lnTo>
                  <a:pt x="7315200" y="2194560"/>
                </a:lnTo>
                <a:lnTo>
                  <a:pt x="0" y="2194560"/>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676290" y="-1652763"/>
            <a:ext cx="12820615" cy="128206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5C61"/>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77088" y="1028700"/>
            <a:ext cx="7980860" cy="798086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C6A7"/>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811554" y="0"/>
            <a:ext cx="3504683" cy="1543050"/>
            <a:chOff x="0" y="0"/>
            <a:chExt cx="923044" cy="406400"/>
          </a:xfrm>
        </p:grpSpPr>
        <p:sp>
          <p:nvSpPr>
            <p:cNvPr id="10" name="Freeform 10"/>
            <p:cNvSpPr/>
            <p:nvPr/>
          </p:nvSpPr>
          <p:spPr>
            <a:xfrm>
              <a:off x="0" y="0"/>
              <a:ext cx="923044" cy="406400"/>
            </a:xfrm>
            <a:custGeom>
              <a:avLst/>
              <a:gdLst/>
              <a:ahLst/>
              <a:cxnLst/>
              <a:rect l="l" t="t" r="r" b="b"/>
              <a:pathLst>
                <a:path w="923044" h="406400">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59291B"/>
            </a:solidFill>
          </p:spPr>
        </p:sp>
        <p:sp>
          <p:nvSpPr>
            <p:cNvPr id="11" name="TextBox 11"/>
            <p:cNvSpPr txBox="1"/>
            <p:nvPr/>
          </p:nvSpPr>
          <p:spPr>
            <a:xfrm>
              <a:off x="0" y="-38100"/>
              <a:ext cx="923044" cy="444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7758385" y="1689894"/>
            <a:ext cx="10152108" cy="6822380"/>
          </a:xfrm>
          <a:prstGeom prst="rect">
            <a:avLst/>
          </a:prstGeom>
        </p:spPr>
        <p:txBody>
          <a:bodyPr lIns="0" tIns="0" rIns="0" bIns="0" rtlCol="0" anchor="t">
            <a:spAutoFit/>
          </a:bodyPr>
          <a:lstStyle/>
          <a:p>
            <a:pPr algn="l">
              <a:lnSpc>
                <a:spcPts val="3797"/>
              </a:lnSpc>
              <a:spcBef>
                <a:spcPct val="0"/>
              </a:spcBef>
            </a:pPr>
            <a:r>
              <a:rPr lang="en-US" sz="3797" u="none" strike="noStrike" dirty="0">
                <a:solidFill>
                  <a:srgbClr val="6B002A"/>
                </a:solidFill>
                <a:latin typeface="Playfair Display 2 Bold"/>
              </a:rPr>
              <a:t> BORN THIS WAY NATURALLY RADIANT CONCEALER:</a:t>
            </a:r>
          </a:p>
          <a:p>
            <a:pPr algn="l">
              <a:lnSpc>
                <a:spcPts val="3797"/>
              </a:lnSpc>
              <a:spcBef>
                <a:spcPct val="0"/>
              </a:spcBef>
            </a:pPr>
            <a:endParaRPr lang="en-US" sz="3797" u="none" strike="noStrike" dirty="0">
              <a:solidFill>
                <a:srgbClr val="6B002A"/>
              </a:solidFill>
              <a:latin typeface="Playfair Display 2 Bold"/>
            </a:endParaRPr>
          </a:p>
          <a:p>
            <a:pPr algn="l">
              <a:lnSpc>
                <a:spcPts val="3797"/>
              </a:lnSpc>
              <a:spcBef>
                <a:spcPct val="0"/>
              </a:spcBef>
            </a:pPr>
            <a:endParaRPr lang="en-US" sz="3797" u="none" strike="noStrike" dirty="0">
              <a:solidFill>
                <a:srgbClr val="6B002A"/>
              </a:solidFill>
              <a:latin typeface="Playfair Display 2 Bold"/>
            </a:endParaRPr>
          </a:p>
          <a:p>
            <a:pPr marL="819826" lvl="1" indent="-409913" algn="l">
              <a:lnSpc>
                <a:spcPts val="3797"/>
              </a:lnSpc>
              <a:spcBef>
                <a:spcPct val="0"/>
              </a:spcBef>
              <a:buFont typeface="Arial"/>
              <a:buChar char="•"/>
            </a:pPr>
            <a:r>
              <a:rPr lang="en-US" sz="3797" u="none" strike="noStrike" dirty="0">
                <a:solidFill>
                  <a:srgbClr val="6B002A"/>
                </a:solidFill>
                <a:latin typeface="Playfair Display 2 Bold"/>
              </a:rPr>
              <a:t>Hides imperfections instantly.</a:t>
            </a:r>
          </a:p>
          <a:p>
            <a:pPr marL="819826" lvl="1" indent="-409913" algn="l">
              <a:lnSpc>
                <a:spcPts val="3797"/>
              </a:lnSpc>
              <a:spcBef>
                <a:spcPct val="0"/>
              </a:spcBef>
              <a:buFont typeface="Arial"/>
              <a:buChar char="•"/>
            </a:pPr>
            <a:endParaRPr lang="en-US" sz="3797" dirty="0">
              <a:solidFill>
                <a:srgbClr val="6B002A"/>
              </a:solidFill>
              <a:latin typeface="Playfair Display 2 Bold"/>
            </a:endParaRPr>
          </a:p>
          <a:p>
            <a:pPr marL="409913" lvl="1" algn="l">
              <a:lnSpc>
                <a:spcPts val="3797"/>
              </a:lnSpc>
              <a:spcBef>
                <a:spcPct val="0"/>
              </a:spcBef>
            </a:pPr>
            <a:endParaRPr lang="en-US" sz="3797" u="none" strike="noStrike" dirty="0">
              <a:solidFill>
                <a:srgbClr val="6B002A"/>
              </a:solidFill>
              <a:latin typeface="Playfair Display 2 Bold"/>
            </a:endParaRPr>
          </a:p>
          <a:p>
            <a:pPr marL="819826" lvl="1" indent="-409913" algn="l">
              <a:lnSpc>
                <a:spcPts val="3797"/>
              </a:lnSpc>
              <a:spcBef>
                <a:spcPct val="0"/>
              </a:spcBef>
              <a:buFont typeface="Arial"/>
              <a:buChar char="•"/>
            </a:pPr>
            <a:endParaRPr lang="en-US" sz="3797" u="none" strike="noStrike" dirty="0">
              <a:solidFill>
                <a:srgbClr val="6B002A"/>
              </a:solidFill>
              <a:latin typeface="Playfair Display 2 Bold"/>
            </a:endParaRPr>
          </a:p>
          <a:p>
            <a:pPr marL="819826" lvl="1" indent="-409913" algn="l">
              <a:lnSpc>
                <a:spcPts val="3797"/>
              </a:lnSpc>
              <a:spcBef>
                <a:spcPct val="0"/>
              </a:spcBef>
              <a:buFont typeface="Arial"/>
              <a:buChar char="•"/>
            </a:pPr>
            <a:r>
              <a:rPr lang="en-US" sz="3797" u="none" strike="noStrike" dirty="0">
                <a:solidFill>
                  <a:srgbClr val="6B002A"/>
                </a:solidFill>
                <a:latin typeface="Playfair Display 2 Bold"/>
              </a:rPr>
              <a:t>Comfortable to wear.</a:t>
            </a:r>
          </a:p>
          <a:p>
            <a:pPr marL="409913" lvl="1" algn="l">
              <a:lnSpc>
                <a:spcPts val="3797"/>
              </a:lnSpc>
              <a:spcBef>
                <a:spcPct val="0"/>
              </a:spcBef>
            </a:pPr>
            <a:endParaRPr lang="en-US" sz="3797" u="none" strike="noStrike" dirty="0">
              <a:solidFill>
                <a:srgbClr val="6B002A"/>
              </a:solidFill>
              <a:latin typeface="Playfair Display 2 Bold"/>
            </a:endParaRPr>
          </a:p>
          <a:p>
            <a:pPr marL="819826" lvl="1" indent="-409913" algn="l">
              <a:lnSpc>
                <a:spcPts val="3797"/>
              </a:lnSpc>
              <a:spcBef>
                <a:spcPct val="0"/>
              </a:spcBef>
              <a:buFont typeface="Arial"/>
              <a:buChar char="•"/>
            </a:pPr>
            <a:endParaRPr lang="en-US" sz="3797" dirty="0">
              <a:solidFill>
                <a:srgbClr val="6B002A"/>
              </a:solidFill>
              <a:latin typeface="Playfair Display 2 Bold"/>
            </a:endParaRPr>
          </a:p>
          <a:p>
            <a:pPr marL="819826" lvl="1" indent="-409913" algn="l">
              <a:lnSpc>
                <a:spcPts val="3797"/>
              </a:lnSpc>
              <a:spcBef>
                <a:spcPct val="0"/>
              </a:spcBef>
              <a:buFont typeface="Arial"/>
              <a:buChar char="•"/>
            </a:pPr>
            <a:endParaRPr lang="en-US" sz="3797" dirty="0">
              <a:solidFill>
                <a:srgbClr val="6B002A"/>
              </a:solidFill>
              <a:latin typeface="Playfair Display 2 Bold"/>
            </a:endParaRPr>
          </a:p>
          <a:p>
            <a:pPr marL="819826" lvl="1" indent="-409913" algn="l">
              <a:lnSpc>
                <a:spcPts val="3797"/>
              </a:lnSpc>
              <a:spcBef>
                <a:spcPct val="0"/>
              </a:spcBef>
              <a:buFont typeface="Arial"/>
              <a:buChar char="•"/>
            </a:pPr>
            <a:r>
              <a:rPr lang="en-US" sz="3797" dirty="0">
                <a:solidFill>
                  <a:srgbClr val="6B002A"/>
                </a:solidFill>
                <a:latin typeface="Playfair Display 2 Bold"/>
              </a:rPr>
              <a:t>Sk</a:t>
            </a:r>
            <a:r>
              <a:rPr lang="en-US" sz="3797" u="none" strike="noStrike" dirty="0">
                <a:solidFill>
                  <a:srgbClr val="6B002A"/>
                </a:solidFill>
                <a:latin typeface="Playfair Display 2 Bold"/>
              </a:rPr>
              <a:t>in look flawless.</a:t>
            </a:r>
          </a:p>
          <a:p>
            <a:pPr marL="819826" lvl="1" indent="-409913" algn="l">
              <a:lnSpc>
                <a:spcPts val="3797"/>
              </a:lnSpc>
              <a:spcBef>
                <a:spcPct val="0"/>
              </a:spcBef>
              <a:buFont typeface="Arial"/>
              <a:buChar char="•"/>
            </a:pPr>
            <a:endParaRPr lang="en-US" sz="3797" u="none" strike="noStrike" dirty="0">
              <a:solidFill>
                <a:srgbClr val="6B002A"/>
              </a:solidFill>
              <a:latin typeface="Playfair Display 2 Bold"/>
            </a:endParaRPr>
          </a:p>
        </p:txBody>
      </p:sp>
      <p:sp>
        <p:nvSpPr>
          <p:cNvPr id="13" name="Freeform 13"/>
          <p:cNvSpPr/>
          <p:nvPr/>
        </p:nvSpPr>
        <p:spPr>
          <a:xfrm>
            <a:off x="1028700" y="2765896"/>
            <a:ext cx="3983297" cy="3983297"/>
          </a:xfrm>
          <a:custGeom>
            <a:avLst/>
            <a:gdLst/>
            <a:ahLst/>
            <a:cxnLst/>
            <a:rect l="l" t="t" r="r" b="b"/>
            <a:pathLst>
              <a:path w="3983297" h="3983297">
                <a:moveTo>
                  <a:pt x="0" y="0"/>
                </a:moveTo>
                <a:lnTo>
                  <a:pt x="3983297" y="0"/>
                </a:lnTo>
                <a:lnTo>
                  <a:pt x="3983297" y="3983297"/>
                </a:lnTo>
                <a:lnTo>
                  <a:pt x="0" y="3983297"/>
                </a:lnTo>
                <a:lnTo>
                  <a:pt x="0" y="0"/>
                </a:lnTo>
                <a:close/>
              </a:path>
            </a:pathLst>
          </a:custGeom>
          <a:blipFill>
            <a:blip r:embed="rId4" cstate="print"/>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rot="-445335">
            <a:off x="2132819" y="7912280"/>
            <a:ext cx="7315200" cy="2194560"/>
          </a:xfrm>
          <a:custGeom>
            <a:avLst/>
            <a:gdLst/>
            <a:ahLst/>
            <a:cxnLst/>
            <a:rect l="l" t="t" r="r" b="b"/>
            <a:pathLst>
              <a:path w="7315200" h="2194560">
                <a:moveTo>
                  <a:pt x="0" y="0"/>
                </a:moveTo>
                <a:lnTo>
                  <a:pt x="7315200" y="0"/>
                </a:lnTo>
                <a:lnTo>
                  <a:pt x="7315200" y="2194560"/>
                </a:lnTo>
                <a:lnTo>
                  <a:pt x="0" y="2194560"/>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676290" y="-1652763"/>
            <a:ext cx="12820615" cy="128206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5C61"/>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77088" y="1028700"/>
            <a:ext cx="7980860" cy="798086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C6A7"/>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811554" y="0"/>
            <a:ext cx="3504683" cy="1543050"/>
            <a:chOff x="0" y="0"/>
            <a:chExt cx="923044" cy="406400"/>
          </a:xfrm>
        </p:grpSpPr>
        <p:sp>
          <p:nvSpPr>
            <p:cNvPr id="10" name="Freeform 10"/>
            <p:cNvSpPr/>
            <p:nvPr/>
          </p:nvSpPr>
          <p:spPr>
            <a:xfrm>
              <a:off x="0" y="0"/>
              <a:ext cx="923044" cy="406400"/>
            </a:xfrm>
            <a:custGeom>
              <a:avLst/>
              <a:gdLst/>
              <a:ahLst/>
              <a:cxnLst/>
              <a:rect l="l" t="t" r="r" b="b"/>
              <a:pathLst>
                <a:path w="923044" h="406400">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59291B"/>
            </a:solidFill>
          </p:spPr>
        </p:sp>
        <p:sp>
          <p:nvSpPr>
            <p:cNvPr id="11" name="TextBox 11"/>
            <p:cNvSpPr txBox="1"/>
            <p:nvPr/>
          </p:nvSpPr>
          <p:spPr>
            <a:xfrm>
              <a:off x="0" y="-38100"/>
              <a:ext cx="923044" cy="444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457673" y="2563462"/>
            <a:ext cx="4911337" cy="4911337"/>
          </a:xfrm>
          <a:custGeom>
            <a:avLst/>
            <a:gdLst/>
            <a:ahLst/>
            <a:cxnLst/>
            <a:rect l="l" t="t" r="r" b="b"/>
            <a:pathLst>
              <a:path w="4911337" h="4911337">
                <a:moveTo>
                  <a:pt x="0" y="0"/>
                </a:moveTo>
                <a:lnTo>
                  <a:pt x="4911337" y="0"/>
                </a:lnTo>
                <a:lnTo>
                  <a:pt x="4911337" y="4911337"/>
                </a:lnTo>
                <a:lnTo>
                  <a:pt x="0" y="4911337"/>
                </a:lnTo>
                <a:lnTo>
                  <a:pt x="0" y="0"/>
                </a:lnTo>
                <a:close/>
              </a:path>
            </a:pathLst>
          </a:custGeom>
          <a:blipFill>
            <a:blip r:embed="rId4" cstate="print"/>
            <a:stretch>
              <a:fillRect/>
            </a:stretch>
          </a:blipFill>
        </p:spPr>
      </p:sp>
      <p:sp>
        <p:nvSpPr>
          <p:cNvPr id="13" name="TextBox 13"/>
          <p:cNvSpPr txBox="1"/>
          <p:nvPr/>
        </p:nvSpPr>
        <p:spPr>
          <a:xfrm>
            <a:off x="8245129" y="1619250"/>
            <a:ext cx="9682938" cy="7309693"/>
          </a:xfrm>
          <a:prstGeom prst="rect">
            <a:avLst/>
          </a:prstGeom>
        </p:spPr>
        <p:txBody>
          <a:bodyPr lIns="0" tIns="0" rIns="0" bIns="0" rtlCol="0" anchor="t">
            <a:spAutoFit/>
          </a:bodyPr>
          <a:lstStyle/>
          <a:p>
            <a:pPr algn="l">
              <a:lnSpc>
                <a:spcPts val="3797"/>
              </a:lnSpc>
              <a:spcBef>
                <a:spcPct val="0"/>
              </a:spcBef>
            </a:pPr>
            <a:r>
              <a:rPr lang="en-US" sz="3797" u="none" strike="noStrike" dirty="0">
                <a:solidFill>
                  <a:srgbClr val="6B002A"/>
                </a:solidFill>
                <a:latin typeface="Playfair Display 2 Bold"/>
              </a:rPr>
              <a:t>THE CHOCOLATE BAR EYE PALETTE:</a:t>
            </a:r>
          </a:p>
          <a:p>
            <a:pPr algn="l">
              <a:lnSpc>
                <a:spcPts val="3797"/>
              </a:lnSpc>
              <a:spcBef>
                <a:spcPct val="0"/>
              </a:spcBef>
            </a:pPr>
            <a:endParaRPr lang="en-US" sz="3797" u="none" strike="noStrike" dirty="0">
              <a:solidFill>
                <a:srgbClr val="6B002A"/>
              </a:solidFill>
              <a:latin typeface="Playfair Display 2 Bold"/>
            </a:endParaRPr>
          </a:p>
          <a:p>
            <a:pPr algn="l">
              <a:lnSpc>
                <a:spcPts val="3797"/>
              </a:lnSpc>
              <a:spcBef>
                <a:spcPct val="0"/>
              </a:spcBef>
            </a:pPr>
            <a:endParaRPr lang="en-US" sz="3797" u="none" strike="noStrike" dirty="0">
              <a:solidFill>
                <a:srgbClr val="6B002A"/>
              </a:solidFill>
              <a:latin typeface="Playfair Display 2 Bold"/>
            </a:endParaRPr>
          </a:p>
          <a:p>
            <a:pPr marL="819826" lvl="1" indent="-409913" algn="l">
              <a:lnSpc>
                <a:spcPts val="3797"/>
              </a:lnSpc>
              <a:spcBef>
                <a:spcPct val="0"/>
              </a:spcBef>
              <a:buFont typeface="Arial"/>
              <a:buChar char="•"/>
            </a:pPr>
            <a:r>
              <a:rPr lang="en-US" sz="3797" u="none" strike="noStrike" dirty="0">
                <a:solidFill>
                  <a:srgbClr val="6B002A"/>
                </a:solidFill>
                <a:latin typeface="Playfair Display 2 Bold"/>
              </a:rPr>
              <a:t>Must have if you are a makeup junkie and chocoholic.</a:t>
            </a:r>
          </a:p>
          <a:p>
            <a:pPr marL="409913" lvl="1" algn="l">
              <a:lnSpc>
                <a:spcPts val="3797"/>
              </a:lnSpc>
              <a:spcBef>
                <a:spcPct val="0"/>
              </a:spcBef>
            </a:pPr>
            <a:endParaRPr lang="en-US" sz="3797" u="none" strike="noStrike" dirty="0">
              <a:solidFill>
                <a:srgbClr val="6B002A"/>
              </a:solidFill>
              <a:latin typeface="Playfair Display 2 Bold"/>
            </a:endParaRPr>
          </a:p>
          <a:p>
            <a:pPr marL="819826" lvl="1" indent="-409913" algn="l">
              <a:lnSpc>
                <a:spcPts val="3797"/>
              </a:lnSpc>
              <a:spcBef>
                <a:spcPct val="0"/>
              </a:spcBef>
              <a:buFont typeface="Arial"/>
              <a:buChar char="•"/>
            </a:pPr>
            <a:r>
              <a:rPr lang="en-US" sz="3797" dirty="0">
                <a:solidFill>
                  <a:srgbClr val="6B002A"/>
                </a:solidFill>
                <a:latin typeface="Playfair Display 2 Bold"/>
              </a:rPr>
              <a:t>Co</a:t>
            </a:r>
            <a:r>
              <a:rPr lang="en-US" sz="3797" u="none" strike="noStrike" dirty="0">
                <a:solidFill>
                  <a:srgbClr val="6B002A"/>
                </a:solidFill>
                <a:latin typeface="Playfair Display 2 Bold"/>
              </a:rPr>
              <a:t>nsists of 16 matte shadows.</a:t>
            </a:r>
          </a:p>
          <a:p>
            <a:pPr marL="409913" lvl="1" algn="l">
              <a:lnSpc>
                <a:spcPts val="3797"/>
              </a:lnSpc>
              <a:spcBef>
                <a:spcPct val="0"/>
              </a:spcBef>
            </a:pPr>
            <a:endParaRPr lang="en-US" sz="3797" u="none" strike="noStrike" dirty="0">
              <a:solidFill>
                <a:srgbClr val="6B002A"/>
              </a:solidFill>
              <a:latin typeface="Playfair Display 2 Bold"/>
            </a:endParaRPr>
          </a:p>
          <a:p>
            <a:pPr marL="819826" lvl="1" indent="-409913" algn="l">
              <a:lnSpc>
                <a:spcPts val="3797"/>
              </a:lnSpc>
              <a:spcBef>
                <a:spcPct val="0"/>
              </a:spcBef>
              <a:buFont typeface="Arial"/>
              <a:buChar char="•"/>
            </a:pPr>
            <a:r>
              <a:rPr lang="en-US" sz="3797" dirty="0">
                <a:solidFill>
                  <a:srgbClr val="6B002A"/>
                </a:solidFill>
                <a:latin typeface="Playfair Display 2 Bold"/>
              </a:rPr>
              <a:t>Sc</a:t>
            </a:r>
            <a:r>
              <a:rPr lang="en-US" sz="3797" u="none" strike="noStrike" dirty="0">
                <a:solidFill>
                  <a:srgbClr val="6B002A"/>
                </a:solidFill>
                <a:latin typeface="Playfair Display 2 Bold"/>
              </a:rPr>
              <a:t>ented with actual chocolate.</a:t>
            </a:r>
          </a:p>
          <a:p>
            <a:pPr marL="409913" lvl="1" algn="l">
              <a:lnSpc>
                <a:spcPts val="3797"/>
              </a:lnSpc>
              <a:spcBef>
                <a:spcPct val="0"/>
              </a:spcBef>
            </a:pPr>
            <a:endParaRPr lang="en-US" sz="3797" u="none" strike="noStrike" dirty="0">
              <a:solidFill>
                <a:srgbClr val="6B002A"/>
              </a:solidFill>
              <a:latin typeface="Playfair Display 2 Bold"/>
            </a:endParaRPr>
          </a:p>
          <a:p>
            <a:pPr marL="819826" lvl="1" indent="-409913" algn="l">
              <a:lnSpc>
                <a:spcPts val="3797"/>
              </a:lnSpc>
              <a:spcBef>
                <a:spcPct val="0"/>
              </a:spcBef>
              <a:buFont typeface="Arial"/>
              <a:buChar char="•"/>
            </a:pPr>
            <a:r>
              <a:rPr lang="en-US" sz="3797" dirty="0">
                <a:solidFill>
                  <a:srgbClr val="6B002A"/>
                </a:solidFill>
                <a:latin typeface="Playfair Display 2 Bold"/>
              </a:rPr>
              <a:t>Fea</a:t>
            </a:r>
            <a:r>
              <a:rPr lang="en-US" sz="3797" u="none" strike="noStrike" dirty="0">
                <a:solidFill>
                  <a:srgbClr val="6B002A"/>
                </a:solidFill>
                <a:latin typeface="Playfair Display 2 Bold"/>
              </a:rPr>
              <a:t>tured </a:t>
            </a:r>
            <a:r>
              <a:rPr lang="en-US" sz="3797" dirty="0">
                <a:solidFill>
                  <a:srgbClr val="6B002A"/>
                </a:solidFill>
                <a:latin typeface="Playfair Display 2 Bold"/>
              </a:rPr>
              <a:t>shades. </a:t>
            </a:r>
          </a:p>
          <a:p>
            <a:pPr marL="409913" lvl="1" algn="l">
              <a:lnSpc>
                <a:spcPts val="3797"/>
              </a:lnSpc>
              <a:spcBef>
                <a:spcPct val="0"/>
              </a:spcBef>
            </a:pPr>
            <a:endParaRPr lang="en-US" sz="3797" dirty="0">
              <a:solidFill>
                <a:srgbClr val="6B002A"/>
              </a:solidFill>
              <a:latin typeface="Playfair Display 2 Bold"/>
            </a:endParaRPr>
          </a:p>
          <a:p>
            <a:pPr marL="819826" lvl="1" indent="-409913" algn="l">
              <a:lnSpc>
                <a:spcPts val="3797"/>
              </a:lnSpc>
              <a:spcBef>
                <a:spcPct val="0"/>
              </a:spcBef>
              <a:buFont typeface="Arial"/>
              <a:buChar char="•"/>
            </a:pPr>
            <a:r>
              <a:rPr lang="en-US" sz="3797" dirty="0">
                <a:solidFill>
                  <a:srgbClr val="6B002A"/>
                </a:solidFill>
                <a:latin typeface="Playfair Display 2 Bold"/>
              </a:rPr>
              <a:t>Be</a:t>
            </a:r>
            <a:r>
              <a:rPr lang="en-US" sz="3797" u="none" strike="noStrike" dirty="0">
                <a:solidFill>
                  <a:srgbClr val="6B002A"/>
                </a:solidFill>
                <a:latin typeface="Playfair Display 2 Bold"/>
              </a:rPr>
              <a:t>st chocolate themed eyeshadow palettes.</a:t>
            </a:r>
          </a:p>
          <a:p>
            <a:pPr algn="l">
              <a:lnSpc>
                <a:spcPts val="3797"/>
              </a:lnSpc>
              <a:spcBef>
                <a:spcPct val="0"/>
              </a:spcBef>
            </a:pPr>
            <a:endParaRPr lang="en-US" sz="3797" u="none" strike="noStrike" dirty="0">
              <a:solidFill>
                <a:srgbClr val="6B002A"/>
              </a:solidFill>
              <a:latin typeface="Playfair Display 2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l="-20312" r="-20312"/>
            </a:stretch>
          </a:blipFill>
        </p:spPr>
      </p:sp>
      <p:grpSp>
        <p:nvGrpSpPr>
          <p:cNvPr id="3" name="Group 3"/>
          <p:cNvGrpSpPr/>
          <p:nvPr/>
        </p:nvGrpSpPr>
        <p:grpSpPr>
          <a:xfrm>
            <a:off x="-51435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C75C61"/>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351432" y="0"/>
            <a:ext cx="3936568" cy="3893623"/>
          </a:xfrm>
          <a:custGeom>
            <a:avLst/>
            <a:gdLst/>
            <a:ahLst/>
            <a:cxnLst/>
            <a:rect l="l" t="t" r="r" b="b"/>
            <a:pathLst>
              <a:path w="3936568" h="3893623">
                <a:moveTo>
                  <a:pt x="0" y="0"/>
                </a:moveTo>
                <a:lnTo>
                  <a:pt x="3936568" y="0"/>
                </a:lnTo>
                <a:lnTo>
                  <a:pt x="3936568" y="3893623"/>
                </a:lnTo>
                <a:lnTo>
                  <a:pt x="0" y="3893623"/>
                </a:lnTo>
                <a:lnTo>
                  <a:pt x="0" y="0"/>
                </a:lnTo>
                <a:close/>
              </a:path>
            </a:pathLst>
          </a:custGeom>
          <a:blipFill>
            <a:blip r:embed="rId3" cstate="print">
              <a:alphaModFix amt="37000"/>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571750" y="1279397"/>
            <a:ext cx="15716250" cy="7694414"/>
          </a:xfrm>
          <a:prstGeom prst="rect">
            <a:avLst/>
          </a:prstGeom>
        </p:spPr>
        <p:txBody>
          <a:bodyPr lIns="0" tIns="0" rIns="0" bIns="0" rtlCol="0" anchor="t">
            <a:spAutoFit/>
          </a:bodyPr>
          <a:lstStyle/>
          <a:p>
            <a:pPr algn="l">
              <a:lnSpc>
                <a:spcPts val="3959"/>
              </a:lnSpc>
              <a:spcBef>
                <a:spcPct val="0"/>
              </a:spcBef>
            </a:pPr>
            <a:r>
              <a:rPr lang="en-US" sz="3959" u="none" strike="noStrike" dirty="0">
                <a:solidFill>
                  <a:srgbClr val="6B002A"/>
                </a:solidFill>
                <a:latin typeface="Playfair Display 2 Bold"/>
              </a:rPr>
              <a:t> </a:t>
            </a:r>
            <a:r>
              <a:rPr lang="en-US" sz="3959" u="sng" strike="noStrike" dirty="0">
                <a:solidFill>
                  <a:srgbClr val="6B002A"/>
                </a:solidFill>
                <a:latin typeface="Playfair Display 2 Bold"/>
              </a:rPr>
              <a:t>WHY INTERNATIONAL COSMETIC BRAND ENTER IN INDIA?</a:t>
            </a:r>
          </a:p>
          <a:p>
            <a:pPr algn="l">
              <a:lnSpc>
                <a:spcPts val="3959"/>
              </a:lnSpc>
              <a:spcBef>
                <a:spcPct val="0"/>
              </a:spcBef>
            </a:pPr>
            <a:endParaRPr lang="en-US" sz="3959" u="sng" strike="noStrike" dirty="0">
              <a:solidFill>
                <a:srgbClr val="6B002A"/>
              </a:solidFill>
              <a:latin typeface="Playfair Display 2 Bold"/>
            </a:endParaRPr>
          </a:p>
          <a:p>
            <a:pPr marL="854791" lvl="1" indent="-427395" algn="l">
              <a:lnSpc>
                <a:spcPts val="3959"/>
              </a:lnSpc>
              <a:spcBef>
                <a:spcPct val="0"/>
              </a:spcBef>
              <a:buFont typeface="Arial"/>
              <a:buChar char="•"/>
            </a:pPr>
            <a:r>
              <a:rPr lang="en-US" sz="3959" dirty="0">
                <a:solidFill>
                  <a:srgbClr val="6B002A"/>
                </a:solidFill>
                <a:latin typeface="Playfair Display 2 Bold"/>
              </a:rPr>
              <a:t>Co</a:t>
            </a:r>
            <a:r>
              <a:rPr lang="en-US" sz="3959" u="none" strike="noStrike" dirty="0">
                <a:solidFill>
                  <a:srgbClr val="6B002A"/>
                </a:solidFill>
                <a:latin typeface="Playfair Display 2 Bold"/>
              </a:rPr>
              <a:t>untry's vast young population.</a:t>
            </a:r>
          </a:p>
          <a:p>
            <a:pPr marL="427396" lvl="1" algn="l">
              <a:lnSpc>
                <a:spcPts val="3959"/>
              </a:lnSpc>
              <a:spcBef>
                <a:spcPct val="0"/>
              </a:spcBef>
            </a:pPr>
            <a:endParaRPr lang="en-US" sz="3959" u="none" strike="noStrike" dirty="0">
              <a:solidFill>
                <a:srgbClr val="6B002A"/>
              </a:solidFill>
              <a:latin typeface="Playfair Display 2 Bold"/>
            </a:endParaRPr>
          </a:p>
          <a:p>
            <a:pPr marL="854791" lvl="1" indent="-427395" algn="l">
              <a:lnSpc>
                <a:spcPts val="3959"/>
              </a:lnSpc>
              <a:spcBef>
                <a:spcPct val="0"/>
              </a:spcBef>
              <a:buFont typeface="Arial"/>
              <a:buChar char="•"/>
            </a:pPr>
            <a:r>
              <a:rPr lang="en-US" sz="3959" dirty="0">
                <a:solidFill>
                  <a:srgbClr val="6B002A"/>
                </a:solidFill>
                <a:latin typeface="Playfair Display 2 Bold"/>
              </a:rPr>
              <a:t>Ris</a:t>
            </a:r>
            <a:r>
              <a:rPr lang="en-US" sz="3959" u="none" strike="noStrike" dirty="0">
                <a:solidFill>
                  <a:srgbClr val="6B002A"/>
                </a:solidFill>
                <a:latin typeface="Playfair Display 2 Bold"/>
              </a:rPr>
              <a:t>ing disposable income.</a:t>
            </a:r>
          </a:p>
          <a:p>
            <a:pPr marL="427396" lvl="1" algn="l">
              <a:lnSpc>
                <a:spcPts val="3959"/>
              </a:lnSpc>
              <a:spcBef>
                <a:spcPct val="0"/>
              </a:spcBef>
            </a:pPr>
            <a:endParaRPr lang="en-US" sz="3959" u="none" strike="noStrike" dirty="0">
              <a:solidFill>
                <a:srgbClr val="6B002A"/>
              </a:solidFill>
              <a:latin typeface="Playfair Display 2 Bold"/>
            </a:endParaRPr>
          </a:p>
          <a:p>
            <a:pPr marL="854791" lvl="1" indent="-427395" algn="l">
              <a:lnSpc>
                <a:spcPts val="3959"/>
              </a:lnSpc>
              <a:spcBef>
                <a:spcPct val="0"/>
              </a:spcBef>
              <a:buFont typeface="Arial"/>
              <a:buChar char="•"/>
            </a:pPr>
            <a:r>
              <a:rPr lang="en-US" sz="3959" u="none" strike="noStrike" dirty="0">
                <a:solidFill>
                  <a:srgbClr val="6B002A"/>
                </a:solidFill>
                <a:latin typeface="Playfair Display 2 Bold"/>
              </a:rPr>
              <a:t>Economic difficulties in China, which is Asia's largest market for cosmetics.</a:t>
            </a:r>
          </a:p>
          <a:p>
            <a:pPr marL="427396" lvl="1" algn="l">
              <a:lnSpc>
                <a:spcPts val="3959"/>
              </a:lnSpc>
              <a:spcBef>
                <a:spcPct val="0"/>
              </a:spcBef>
            </a:pPr>
            <a:endParaRPr lang="en-US" sz="3959" u="none" strike="noStrike" dirty="0">
              <a:solidFill>
                <a:srgbClr val="6B002A"/>
              </a:solidFill>
              <a:latin typeface="Playfair Display 2 Bold"/>
            </a:endParaRPr>
          </a:p>
          <a:p>
            <a:pPr marL="854791" lvl="1" indent="-427395" algn="l">
              <a:lnSpc>
                <a:spcPts val="3959"/>
              </a:lnSpc>
              <a:spcBef>
                <a:spcPct val="0"/>
              </a:spcBef>
              <a:buFont typeface="Arial"/>
              <a:buChar char="•"/>
            </a:pPr>
            <a:r>
              <a:rPr lang="en-US" sz="3959" u="none" strike="noStrike" dirty="0">
                <a:solidFill>
                  <a:srgbClr val="6B002A"/>
                </a:solidFill>
                <a:latin typeface="Playfair Display 2 Bold"/>
              </a:rPr>
              <a:t>International brands are interested in the raging market in India. </a:t>
            </a:r>
          </a:p>
          <a:p>
            <a:pPr marL="427396" lvl="1" algn="l">
              <a:lnSpc>
                <a:spcPts val="3959"/>
              </a:lnSpc>
              <a:spcBef>
                <a:spcPct val="0"/>
              </a:spcBef>
            </a:pPr>
            <a:endParaRPr lang="en-US" sz="3959" u="none" strike="noStrike" dirty="0">
              <a:solidFill>
                <a:srgbClr val="6B002A"/>
              </a:solidFill>
              <a:latin typeface="Playfair Display 2 Bold"/>
            </a:endParaRPr>
          </a:p>
          <a:p>
            <a:pPr marL="854791" lvl="1" indent="-427395" algn="l">
              <a:lnSpc>
                <a:spcPts val="3959"/>
              </a:lnSpc>
              <a:spcBef>
                <a:spcPct val="0"/>
              </a:spcBef>
              <a:buFont typeface="Arial"/>
              <a:buChar char="•"/>
            </a:pPr>
            <a:r>
              <a:rPr lang="en-US" sz="3959" u="none" strike="noStrike" dirty="0">
                <a:solidFill>
                  <a:srgbClr val="6B002A"/>
                </a:solidFill>
                <a:latin typeface="Playfair Display 2 Bold"/>
              </a:rPr>
              <a:t>Establish stronghold beforehand in order to reap the benefits during the very early stages.</a:t>
            </a:r>
          </a:p>
          <a:p>
            <a:pPr marL="427396" lvl="1" algn="l">
              <a:lnSpc>
                <a:spcPts val="3959"/>
              </a:lnSpc>
              <a:spcBef>
                <a:spcPct val="0"/>
              </a:spcBef>
            </a:pPr>
            <a:endParaRPr lang="en-US" sz="3959" u="none" strike="noStrike" dirty="0">
              <a:solidFill>
                <a:srgbClr val="6B002A"/>
              </a:solidFill>
              <a:latin typeface="Playfair Display 2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a:off x="14649418" y="6954134"/>
            <a:ext cx="3227658" cy="3690669"/>
          </a:xfrm>
          <a:custGeom>
            <a:avLst/>
            <a:gdLst/>
            <a:ahLst/>
            <a:cxnLst/>
            <a:rect l="l" t="t" r="r" b="b"/>
            <a:pathLst>
              <a:path w="3227658" h="3690669">
                <a:moveTo>
                  <a:pt x="0" y="0"/>
                </a:moveTo>
                <a:lnTo>
                  <a:pt x="3227658" y="0"/>
                </a:lnTo>
                <a:lnTo>
                  <a:pt x="3227658" y="3690669"/>
                </a:lnTo>
                <a:lnTo>
                  <a:pt x="0" y="3690669"/>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681753" y="-252312"/>
            <a:ext cx="6362965" cy="6339104"/>
          </a:xfrm>
          <a:custGeom>
            <a:avLst/>
            <a:gdLst/>
            <a:ahLst/>
            <a:cxnLst/>
            <a:rect l="l" t="t" r="r" b="b"/>
            <a:pathLst>
              <a:path w="6362965" h="6339104">
                <a:moveTo>
                  <a:pt x="6362966" y="0"/>
                </a:moveTo>
                <a:lnTo>
                  <a:pt x="0" y="0"/>
                </a:lnTo>
                <a:lnTo>
                  <a:pt x="0" y="6339104"/>
                </a:lnTo>
                <a:lnTo>
                  <a:pt x="6362966" y="6339104"/>
                </a:lnTo>
                <a:lnTo>
                  <a:pt x="6362966" y="0"/>
                </a:lnTo>
                <a:close/>
              </a:path>
            </a:pathLst>
          </a:custGeom>
          <a:blipFill>
            <a:blip r:embed="rId4" cstate="print">
              <a:alphaModFix amt="30000"/>
            </a:blip>
            <a:stretch>
              <a:fillRect/>
            </a:stretch>
          </a:blipFill>
        </p:spPr>
      </p:sp>
      <p:grpSp>
        <p:nvGrpSpPr>
          <p:cNvPr id="4" name="Group 4"/>
          <p:cNvGrpSpPr/>
          <p:nvPr/>
        </p:nvGrpSpPr>
        <p:grpSpPr>
          <a:xfrm>
            <a:off x="1812986" y="2027527"/>
            <a:ext cx="14662028" cy="7101007"/>
            <a:chOff x="0" y="0"/>
            <a:chExt cx="3861604" cy="1870224"/>
          </a:xfrm>
        </p:grpSpPr>
        <p:sp>
          <p:nvSpPr>
            <p:cNvPr id="5" name="Freeform 5"/>
            <p:cNvSpPr/>
            <p:nvPr/>
          </p:nvSpPr>
          <p:spPr>
            <a:xfrm>
              <a:off x="0" y="0"/>
              <a:ext cx="3861604" cy="1870224"/>
            </a:xfrm>
            <a:custGeom>
              <a:avLst/>
              <a:gdLst/>
              <a:ahLst/>
              <a:cxnLst/>
              <a:rect l="l" t="t" r="r" b="b"/>
              <a:pathLst>
                <a:path w="3861604" h="1870224">
                  <a:moveTo>
                    <a:pt x="48050" y="0"/>
                  </a:moveTo>
                  <a:lnTo>
                    <a:pt x="3813554" y="0"/>
                  </a:lnTo>
                  <a:cubicBezTo>
                    <a:pt x="3826298" y="0"/>
                    <a:pt x="3838520" y="5062"/>
                    <a:pt x="3847531" y="14074"/>
                  </a:cubicBezTo>
                  <a:cubicBezTo>
                    <a:pt x="3856542" y="23085"/>
                    <a:pt x="3861604" y="35307"/>
                    <a:pt x="3861604" y="48050"/>
                  </a:cubicBezTo>
                  <a:lnTo>
                    <a:pt x="3861604" y="1822174"/>
                  </a:lnTo>
                  <a:cubicBezTo>
                    <a:pt x="3861604" y="1834917"/>
                    <a:pt x="3856542" y="1847139"/>
                    <a:pt x="3847531" y="1856150"/>
                  </a:cubicBezTo>
                  <a:cubicBezTo>
                    <a:pt x="3838520" y="1865162"/>
                    <a:pt x="3826298" y="1870224"/>
                    <a:pt x="3813554" y="1870224"/>
                  </a:cubicBezTo>
                  <a:lnTo>
                    <a:pt x="48050" y="1870224"/>
                  </a:lnTo>
                  <a:cubicBezTo>
                    <a:pt x="35307" y="1870224"/>
                    <a:pt x="23085" y="1865162"/>
                    <a:pt x="14074" y="1856150"/>
                  </a:cubicBezTo>
                  <a:cubicBezTo>
                    <a:pt x="5062" y="1847139"/>
                    <a:pt x="0" y="1834917"/>
                    <a:pt x="0" y="1822174"/>
                  </a:cubicBezTo>
                  <a:lnTo>
                    <a:pt x="0" y="48050"/>
                  </a:lnTo>
                  <a:cubicBezTo>
                    <a:pt x="0" y="35307"/>
                    <a:pt x="5062" y="23085"/>
                    <a:pt x="14074" y="14074"/>
                  </a:cubicBezTo>
                  <a:cubicBezTo>
                    <a:pt x="23085" y="5062"/>
                    <a:pt x="35307" y="0"/>
                    <a:pt x="48050" y="0"/>
                  </a:cubicBezTo>
                  <a:close/>
                </a:path>
              </a:pathLst>
            </a:custGeom>
            <a:solidFill>
              <a:srgbClr val="59291B">
                <a:alpha val="32941"/>
              </a:srgbClr>
            </a:solidFill>
            <a:ln w="638175" cap="rnd">
              <a:solidFill>
                <a:srgbClr val="000000">
                  <a:alpha val="32941"/>
                </a:srgbClr>
              </a:solidFill>
              <a:prstDash val="solid"/>
              <a:round/>
            </a:ln>
          </p:spPr>
        </p:sp>
        <p:sp>
          <p:nvSpPr>
            <p:cNvPr id="6" name="TextBox 6"/>
            <p:cNvSpPr txBox="1"/>
            <p:nvPr/>
          </p:nvSpPr>
          <p:spPr>
            <a:xfrm>
              <a:off x="0" y="-38100"/>
              <a:ext cx="3861604" cy="1908324"/>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2723060" y="3546856"/>
            <a:ext cx="12841880" cy="5203698"/>
          </a:xfrm>
          <a:prstGeom prst="rect">
            <a:avLst/>
          </a:prstGeom>
        </p:spPr>
        <p:txBody>
          <a:bodyPr lIns="0" tIns="0" rIns="0" bIns="0" rtlCol="0" anchor="t">
            <a:spAutoFit/>
          </a:bodyPr>
          <a:lstStyle/>
          <a:p>
            <a:pPr algn="ctr">
              <a:lnSpc>
                <a:spcPts val="6824"/>
              </a:lnSpc>
            </a:pPr>
            <a:r>
              <a:rPr lang="en-US" sz="6824">
                <a:solidFill>
                  <a:srgbClr val="59291B"/>
                </a:solidFill>
                <a:latin typeface="Playfair Display 2 Heavy"/>
              </a:rPr>
              <a:t>SIGNIFICANT INTERNATIONAL COSMETIC BRANDS AVAILABLE IN STORES (OFFLINE) IN AHMEDABAD</a:t>
            </a:r>
          </a:p>
          <a:p>
            <a:pPr algn="just">
              <a:lnSpc>
                <a:spcPts val="6824"/>
              </a:lnSpc>
            </a:pPr>
            <a:endParaRPr lang="en-US" sz="6824">
              <a:solidFill>
                <a:srgbClr val="59291B"/>
              </a:solidFill>
              <a:latin typeface="Playfair Display 2 Heav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grpSp>
        <p:nvGrpSpPr>
          <p:cNvPr id="2" name="Group 2"/>
          <p:cNvGrpSpPr/>
          <p:nvPr/>
        </p:nvGrpSpPr>
        <p:grpSpPr>
          <a:xfrm>
            <a:off x="12122944" y="6470840"/>
            <a:ext cx="4970154" cy="4304177"/>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ECC79">
                <a:alpha val="43922"/>
              </a:srgbClr>
            </a:solidFill>
          </p:spPr>
        </p:sp>
      </p:grpSp>
      <p:grpSp>
        <p:nvGrpSpPr>
          <p:cNvPr id="4" name="Group 4"/>
          <p:cNvGrpSpPr/>
          <p:nvPr/>
        </p:nvGrpSpPr>
        <p:grpSpPr>
          <a:xfrm>
            <a:off x="14328902" y="2317173"/>
            <a:ext cx="7321033" cy="6340049"/>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alpha val="60784"/>
              </a:srgbClr>
            </a:solidFill>
          </p:spPr>
        </p:sp>
      </p:grpSp>
      <p:grpSp>
        <p:nvGrpSpPr>
          <p:cNvPr id="6" name="Group 6"/>
          <p:cNvGrpSpPr/>
          <p:nvPr/>
        </p:nvGrpSpPr>
        <p:grpSpPr>
          <a:xfrm>
            <a:off x="13737770" y="373605"/>
            <a:ext cx="3799619" cy="3290488"/>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C06062">
                <a:alpha val="43922"/>
              </a:srgbClr>
            </a:solidFill>
          </p:spPr>
        </p:sp>
      </p:grpSp>
      <p:grpSp>
        <p:nvGrpSpPr>
          <p:cNvPr id="8" name="Group 8"/>
          <p:cNvGrpSpPr/>
          <p:nvPr/>
        </p:nvGrpSpPr>
        <p:grpSpPr>
          <a:xfrm>
            <a:off x="12122944" y="5487198"/>
            <a:ext cx="2271679" cy="1967285"/>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3922"/>
              </a:srgbClr>
            </a:solidFill>
          </p:spPr>
        </p:sp>
      </p:grpSp>
      <p:sp>
        <p:nvSpPr>
          <p:cNvPr id="10" name="TextBox 10"/>
          <p:cNvSpPr txBox="1"/>
          <p:nvPr/>
        </p:nvSpPr>
        <p:spPr>
          <a:xfrm>
            <a:off x="579161" y="1063420"/>
            <a:ext cx="17708839" cy="7168629"/>
          </a:xfrm>
          <a:prstGeom prst="rect">
            <a:avLst/>
          </a:prstGeom>
        </p:spPr>
        <p:txBody>
          <a:bodyPr wrap="square" lIns="0" tIns="0" rIns="0" bIns="0" rtlCol="0" anchor="t">
            <a:spAutoFit/>
          </a:bodyPr>
          <a:lstStyle/>
          <a:p>
            <a:pPr algn="ctr">
              <a:lnSpc>
                <a:spcPts val="4315"/>
              </a:lnSpc>
            </a:pPr>
            <a:r>
              <a:rPr lang="en-US" sz="4315" b="1" dirty="0">
                <a:solidFill>
                  <a:srgbClr val="6B002A"/>
                </a:solidFill>
                <a:latin typeface="Playfair Display 2 Bold"/>
              </a:rPr>
              <a:t>MAYBELLINE</a:t>
            </a:r>
          </a:p>
          <a:p>
            <a:pPr algn="ctr">
              <a:lnSpc>
                <a:spcPts val="4315"/>
              </a:lnSpc>
            </a:pPr>
            <a:endParaRPr lang="en-US" sz="4315" dirty="0">
              <a:solidFill>
                <a:srgbClr val="6B002A"/>
              </a:solidFill>
              <a:latin typeface="Playfair Display 2 Bold"/>
            </a:endParaRPr>
          </a:p>
          <a:p>
            <a:pPr algn="ctr">
              <a:lnSpc>
                <a:spcPts val="4315"/>
              </a:lnSpc>
            </a:pPr>
            <a:r>
              <a:rPr lang="en-US" sz="4315" dirty="0">
                <a:solidFill>
                  <a:srgbClr val="6B002A"/>
                </a:solidFill>
                <a:latin typeface="Playfair Display 2 Bold"/>
              </a:rPr>
              <a:t>HISTORY</a:t>
            </a:r>
          </a:p>
          <a:p>
            <a:pPr marL="1037377" lvl="1" indent="-571500">
              <a:lnSpc>
                <a:spcPts val="4315"/>
              </a:lnSpc>
              <a:buFont typeface="Arial" panose="020B0604020202020204" pitchFamily="34" charset="0"/>
              <a:buChar char="•"/>
            </a:pPr>
            <a:endParaRPr lang="en-US" sz="4315" dirty="0">
              <a:solidFill>
                <a:srgbClr val="6B002A"/>
              </a:solidFill>
              <a:latin typeface="Playfair Display 2 Bold"/>
            </a:endParaRPr>
          </a:p>
          <a:p>
            <a:pPr marL="465877" lvl="1">
              <a:lnSpc>
                <a:spcPts val="4315"/>
              </a:lnSpc>
            </a:pPr>
            <a:r>
              <a:rPr lang="en-US" sz="4315" u="sng" dirty="0">
                <a:solidFill>
                  <a:srgbClr val="6B002A"/>
                </a:solidFill>
                <a:latin typeface="Playfair Display 2 Bold"/>
              </a:rPr>
              <a:t>MAYBELLINE PRODUCTS </a:t>
            </a:r>
            <a:endParaRPr lang="en-US" sz="4315" dirty="0">
              <a:solidFill>
                <a:srgbClr val="6B002A"/>
              </a:solidFill>
              <a:latin typeface="Playfair Display 2 Bold"/>
            </a:endParaRPr>
          </a:p>
          <a:p>
            <a:pPr marL="465877" lvl="1">
              <a:lnSpc>
                <a:spcPts val="4315"/>
              </a:lnSpc>
            </a:pPr>
            <a:endParaRPr lang="en-US" sz="4315" dirty="0">
              <a:solidFill>
                <a:srgbClr val="6B002A"/>
              </a:solidFill>
              <a:latin typeface="Playfair Display 2 Bold"/>
            </a:endParaRPr>
          </a:p>
          <a:p>
            <a:pPr marL="1037377" lvl="1" indent="-571500">
              <a:lnSpc>
                <a:spcPts val="4315"/>
              </a:lnSpc>
              <a:buFont typeface="Arial" panose="020B0604020202020204" pitchFamily="34" charset="0"/>
              <a:buChar char="•"/>
            </a:pPr>
            <a:r>
              <a:rPr lang="en-US" sz="4315" dirty="0">
                <a:solidFill>
                  <a:srgbClr val="6B002A"/>
                </a:solidFill>
                <a:latin typeface="Playfair Display 2 Bold"/>
              </a:rPr>
              <a:t>Great Lash Washable Mascara
Fit Me Matte + </a:t>
            </a:r>
            <a:r>
              <a:rPr lang="en-US" sz="4315" dirty="0" err="1">
                <a:solidFill>
                  <a:srgbClr val="6B002A"/>
                </a:solidFill>
                <a:latin typeface="Playfair Display 2 Bold"/>
              </a:rPr>
              <a:t>Poreless</a:t>
            </a:r>
            <a:r>
              <a:rPr lang="en-US" sz="4315" dirty="0">
                <a:solidFill>
                  <a:srgbClr val="6B002A"/>
                </a:solidFill>
                <a:latin typeface="Playfair Display 2 Bold"/>
              </a:rPr>
              <a:t> Liquid Foundation
Instant Age Rewind Concealer
Lash Sensational Mascara
Cheek Heat Gel-Cream Blush</a:t>
            </a:r>
          </a:p>
          <a:p>
            <a:pPr marL="465877" lvl="1">
              <a:lnSpc>
                <a:spcPts val="4315"/>
              </a:lnSpc>
            </a:pPr>
            <a:endParaRPr lang="en-US" sz="4315" dirty="0">
              <a:solidFill>
                <a:srgbClr val="6B002A"/>
              </a:solidFill>
              <a:latin typeface="Playfair Display 2 Bold"/>
            </a:endParaRPr>
          </a:p>
          <a:p>
            <a:pPr>
              <a:lnSpc>
                <a:spcPts val="4315"/>
              </a:lnSpc>
            </a:pPr>
            <a:endParaRPr lang="en-US" sz="4315" dirty="0">
              <a:solidFill>
                <a:srgbClr val="6B002A"/>
              </a:solidFill>
              <a:latin typeface="Playfair Display 2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grpSp>
        <p:nvGrpSpPr>
          <p:cNvPr id="2" name="Group 2"/>
          <p:cNvGrpSpPr/>
          <p:nvPr/>
        </p:nvGrpSpPr>
        <p:grpSpPr>
          <a:xfrm>
            <a:off x="12122944" y="6470840"/>
            <a:ext cx="4970154" cy="4304177"/>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ECC79">
                <a:alpha val="43922"/>
              </a:srgbClr>
            </a:solidFill>
          </p:spPr>
        </p:sp>
      </p:grpSp>
      <p:grpSp>
        <p:nvGrpSpPr>
          <p:cNvPr id="4" name="Group 4"/>
          <p:cNvGrpSpPr/>
          <p:nvPr/>
        </p:nvGrpSpPr>
        <p:grpSpPr>
          <a:xfrm>
            <a:off x="14328902" y="2317173"/>
            <a:ext cx="7321033" cy="6340049"/>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alpha val="60784"/>
              </a:srgbClr>
            </a:solidFill>
          </p:spPr>
        </p:sp>
      </p:grpSp>
      <p:grpSp>
        <p:nvGrpSpPr>
          <p:cNvPr id="6" name="Group 6"/>
          <p:cNvGrpSpPr/>
          <p:nvPr/>
        </p:nvGrpSpPr>
        <p:grpSpPr>
          <a:xfrm>
            <a:off x="13737770" y="373605"/>
            <a:ext cx="3799619" cy="3290488"/>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C06062">
                <a:alpha val="43922"/>
              </a:srgbClr>
            </a:solidFill>
          </p:spPr>
        </p:sp>
      </p:grpSp>
      <p:grpSp>
        <p:nvGrpSpPr>
          <p:cNvPr id="8" name="Group 8"/>
          <p:cNvGrpSpPr/>
          <p:nvPr/>
        </p:nvGrpSpPr>
        <p:grpSpPr>
          <a:xfrm>
            <a:off x="12122944" y="5487198"/>
            <a:ext cx="2271679" cy="1967285"/>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3922"/>
              </a:srgbClr>
            </a:solidFill>
          </p:spPr>
        </p:sp>
      </p:grpSp>
      <p:sp>
        <p:nvSpPr>
          <p:cNvPr id="10" name="TextBox 10"/>
          <p:cNvSpPr txBox="1"/>
          <p:nvPr/>
        </p:nvSpPr>
        <p:spPr>
          <a:xfrm>
            <a:off x="512485" y="550028"/>
            <a:ext cx="16249586" cy="7886774"/>
          </a:xfrm>
          <a:prstGeom prst="rect">
            <a:avLst/>
          </a:prstGeom>
        </p:spPr>
        <p:txBody>
          <a:bodyPr lIns="0" tIns="0" rIns="0" bIns="0" rtlCol="0" anchor="t">
            <a:spAutoFit/>
          </a:bodyPr>
          <a:lstStyle/>
          <a:p>
            <a:pPr>
              <a:lnSpc>
                <a:spcPts val="4062"/>
              </a:lnSpc>
            </a:pPr>
            <a:endParaRPr dirty="0"/>
          </a:p>
          <a:p>
            <a:pPr algn="ctr">
              <a:lnSpc>
                <a:spcPts val="4062"/>
              </a:lnSpc>
            </a:pPr>
            <a:r>
              <a:rPr lang="en-US" sz="4062" b="1" dirty="0">
                <a:solidFill>
                  <a:srgbClr val="6B002A"/>
                </a:solidFill>
                <a:latin typeface="Playfair Display 2 Bold"/>
              </a:rPr>
              <a:t>MAC COSMETICS </a:t>
            </a:r>
          </a:p>
          <a:p>
            <a:pPr algn="ctr">
              <a:lnSpc>
                <a:spcPts val="4062"/>
              </a:lnSpc>
            </a:pPr>
            <a:endParaRPr lang="en-US" sz="4062" dirty="0">
              <a:solidFill>
                <a:srgbClr val="6B002A"/>
              </a:solidFill>
              <a:latin typeface="Playfair Display 2 Bold"/>
            </a:endParaRPr>
          </a:p>
          <a:p>
            <a:pPr algn="ctr">
              <a:lnSpc>
                <a:spcPts val="4062"/>
              </a:lnSpc>
            </a:pPr>
            <a:r>
              <a:rPr lang="en-US" sz="4062" dirty="0">
                <a:solidFill>
                  <a:srgbClr val="6B002A"/>
                </a:solidFill>
                <a:latin typeface="Playfair Display 2 Bold"/>
              </a:rPr>
              <a:t>HISTORY</a:t>
            </a:r>
          </a:p>
          <a:p>
            <a:pPr>
              <a:lnSpc>
                <a:spcPts val="4062"/>
              </a:lnSpc>
            </a:pPr>
            <a:r>
              <a:rPr lang="en-US" sz="4062" dirty="0">
                <a:solidFill>
                  <a:srgbClr val="6B002A"/>
                </a:solidFill>
                <a:latin typeface="Playfair Display 2 Bold"/>
              </a:rPr>
              <a:t>   </a:t>
            </a:r>
          </a:p>
          <a:p>
            <a:pPr>
              <a:lnSpc>
                <a:spcPts val="4062"/>
              </a:lnSpc>
            </a:pPr>
            <a:r>
              <a:rPr lang="en-US" sz="4062" dirty="0">
                <a:solidFill>
                  <a:srgbClr val="6B002A"/>
                </a:solidFill>
                <a:latin typeface="Playfair Display 2 Bold"/>
              </a:rPr>
              <a:t>    </a:t>
            </a:r>
            <a:r>
              <a:rPr lang="en-US" sz="4062" u="sng" dirty="0">
                <a:solidFill>
                  <a:srgbClr val="6B002A"/>
                </a:solidFill>
                <a:latin typeface="Playfair Display 2 Bold"/>
              </a:rPr>
              <a:t>PRODUCTS</a:t>
            </a:r>
          </a:p>
          <a:p>
            <a:pPr>
              <a:lnSpc>
                <a:spcPts val="4062"/>
              </a:lnSpc>
            </a:pPr>
            <a:endParaRPr lang="en-US" sz="4062" u="sng" dirty="0">
              <a:solidFill>
                <a:srgbClr val="6B002A"/>
              </a:solidFill>
              <a:latin typeface="Playfair Display 2 Bold"/>
            </a:endParaRPr>
          </a:p>
          <a:p>
            <a:pPr marL="877054" lvl="1" indent="-438527">
              <a:lnSpc>
                <a:spcPts val="4062"/>
              </a:lnSpc>
              <a:buFont typeface="Arial"/>
              <a:buChar char="•"/>
            </a:pPr>
            <a:r>
              <a:rPr lang="en-US" sz="4062" dirty="0">
                <a:solidFill>
                  <a:srgbClr val="6B002A"/>
                </a:solidFill>
                <a:latin typeface="Playfair Display 2 Bold"/>
              </a:rPr>
              <a:t>Studio Fix Fluid Foundation</a:t>
            </a:r>
          </a:p>
          <a:p>
            <a:pPr marL="877054" lvl="1" indent="-438527">
              <a:lnSpc>
                <a:spcPts val="4062"/>
              </a:lnSpc>
              <a:buFont typeface="Arial"/>
              <a:buChar char="•"/>
            </a:pPr>
            <a:r>
              <a:rPr lang="en-US" sz="4062" dirty="0">
                <a:solidFill>
                  <a:srgbClr val="6B002A"/>
                </a:solidFill>
                <a:latin typeface="Playfair Display 2 Bold"/>
              </a:rPr>
              <a:t>Ruby Woo Lipstick</a:t>
            </a:r>
          </a:p>
          <a:p>
            <a:pPr marL="877054" lvl="1" indent="-438527">
              <a:lnSpc>
                <a:spcPts val="4062"/>
              </a:lnSpc>
              <a:buFont typeface="Arial"/>
              <a:buChar char="•"/>
            </a:pPr>
            <a:r>
              <a:rPr lang="en-US" sz="4062" dirty="0">
                <a:solidFill>
                  <a:srgbClr val="6B002A"/>
                </a:solidFill>
                <a:latin typeface="Playfair Display 2 Bold"/>
              </a:rPr>
              <a:t>Prep + Prime Fix+ Setting Spray</a:t>
            </a:r>
          </a:p>
          <a:p>
            <a:pPr marL="877054" lvl="1" indent="-438527">
              <a:lnSpc>
                <a:spcPts val="4062"/>
              </a:lnSpc>
              <a:buFont typeface="Arial"/>
              <a:buChar char="•"/>
            </a:pPr>
            <a:r>
              <a:rPr lang="en-US" sz="4062" dirty="0">
                <a:solidFill>
                  <a:srgbClr val="6B002A"/>
                </a:solidFill>
                <a:latin typeface="Playfair Display 2 Bold"/>
              </a:rPr>
              <a:t>Pro Longwear Concealer</a:t>
            </a:r>
          </a:p>
          <a:p>
            <a:pPr marL="877054" lvl="1" indent="-438527">
              <a:lnSpc>
                <a:spcPts val="4062"/>
              </a:lnSpc>
              <a:buFont typeface="Arial"/>
              <a:buChar char="•"/>
            </a:pPr>
            <a:r>
              <a:rPr lang="en-US" sz="4062" dirty="0">
                <a:solidFill>
                  <a:srgbClr val="6B002A"/>
                </a:solidFill>
                <a:latin typeface="Playfair Display 2 Bold"/>
              </a:rPr>
              <a:t>Studio Fix Powder Plus Foundation</a:t>
            </a:r>
          </a:p>
          <a:p>
            <a:pPr marL="877054" lvl="1" indent="-438527">
              <a:lnSpc>
                <a:spcPts val="4062"/>
              </a:lnSpc>
              <a:buFont typeface="Arial"/>
              <a:buChar char="•"/>
            </a:pPr>
            <a:r>
              <a:rPr lang="en-US" sz="4062" dirty="0">
                <a:solidFill>
                  <a:srgbClr val="6B002A"/>
                </a:solidFill>
                <a:latin typeface="Playfair Display 2 Bold"/>
              </a:rPr>
              <a:t>Lip Pencil</a:t>
            </a:r>
          </a:p>
          <a:p>
            <a:pPr>
              <a:lnSpc>
                <a:spcPts val="4062"/>
              </a:lnSpc>
            </a:pPr>
            <a:endParaRPr lang="en-US" sz="4062" dirty="0">
              <a:solidFill>
                <a:srgbClr val="6B002A"/>
              </a:solidFill>
              <a:latin typeface="Playfair Display 2 Bold"/>
            </a:endParaRPr>
          </a:p>
          <a:p>
            <a:pPr>
              <a:lnSpc>
                <a:spcPts val="4062"/>
              </a:lnSpc>
            </a:pPr>
            <a:endParaRPr lang="en-US" sz="4062" dirty="0">
              <a:solidFill>
                <a:srgbClr val="6B002A"/>
              </a:solidFill>
              <a:latin typeface="Playfair Display 2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75C61"/>
        </a:solidFill>
        <a:effectLst/>
      </p:bgPr>
    </p:bg>
    <p:spTree>
      <p:nvGrpSpPr>
        <p:cNvPr id="1" name=""/>
        <p:cNvGrpSpPr/>
        <p:nvPr/>
      </p:nvGrpSpPr>
      <p:grpSpPr>
        <a:xfrm>
          <a:off x="0" y="0"/>
          <a:ext cx="0" cy="0"/>
          <a:chOff x="0" y="0"/>
          <a:chExt cx="0" cy="0"/>
        </a:xfrm>
      </p:grpSpPr>
      <p:sp>
        <p:nvSpPr>
          <p:cNvPr id="2" name="Freeform 2"/>
          <p:cNvSpPr/>
          <p:nvPr/>
        </p:nvSpPr>
        <p:spPr>
          <a:xfrm>
            <a:off x="-5555966" y="-119728"/>
            <a:ext cx="10212185" cy="10287000"/>
          </a:xfrm>
          <a:custGeom>
            <a:avLst/>
            <a:gdLst/>
            <a:ahLst/>
            <a:cxnLst/>
            <a:rect l="l" t="t" r="r" b="b"/>
            <a:pathLst>
              <a:path w="10212185" h="10287000">
                <a:moveTo>
                  <a:pt x="0" y="0"/>
                </a:moveTo>
                <a:lnTo>
                  <a:pt x="10212186" y="0"/>
                </a:lnTo>
                <a:lnTo>
                  <a:pt x="10212186" y="10287000"/>
                </a:lnTo>
                <a:lnTo>
                  <a:pt x="0" y="10287000"/>
                </a:lnTo>
                <a:lnTo>
                  <a:pt x="0" y="0"/>
                </a:lnTo>
                <a:close/>
              </a:path>
            </a:pathLst>
          </a:custGeom>
          <a:blipFill>
            <a:blip r:embed="rId2" cstate="print">
              <a:alphaModFix amt="6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734518" y="3162120"/>
            <a:ext cx="3720324" cy="3010080"/>
          </a:xfrm>
          <a:custGeom>
            <a:avLst/>
            <a:gdLst/>
            <a:ahLst/>
            <a:cxnLst/>
            <a:rect l="l" t="t" r="r" b="b"/>
            <a:pathLst>
              <a:path w="3720324" h="3010080">
                <a:moveTo>
                  <a:pt x="0" y="0"/>
                </a:moveTo>
                <a:lnTo>
                  <a:pt x="3720325" y="0"/>
                </a:lnTo>
                <a:lnTo>
                  <a:pt x="3720325" y="3010080"/>
                </a:lnTo>
                <a:lnTo>
                  <a:pt x="0" y="3010080"/>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4" name="Freeform 4"/>
          <p:cNvSpPr/>
          <p:nvPr/>
        </p:nvSpPr>
        <p:spPr>
          <a:xfrm rot="-3146037">
            <a:off x="14980075" y="7200900"/>
            <a:ext cx="3927764" cy="4114800"/>
          </a:xfrm>
          <a:custGeom>
            <a:avLst/>
            <a:gdLst/>
            <a:ahLst/>
            <a:cxnLst/>
            <a:rect l="l" t="t" r="r" b="b"/>
            <a:pathLst>
              <a:path w="3927764" h="4114800">
                <a:moveTo>
                  <a:pt x="0" y="0"/>
                </a:moveTo>
                <a:lnTo>
                  <a:pt x="3927763" y="0"/>
                </a:lnTo>
                <a:lnTo>
                  <a:pt x="3927763" y="4114800"/>
                </a:lnTo>
                <a:lnTo>
                  <a:pt x="0" y="4114800"/>
                </a:lnTo>
                <a:lnTo>
                  <a:pt x="0" y="0"/>
                </a:lnTo>
                <a:close/>
              </a:path>
            </a:pathLst>
          </a:custGeom>
          <a:blipFill>
            <a:blip r:embed="rId6" cstate="print">
              <a:alphaModFix amt="46000"/>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6055466" y="3636353"/>
            <a:ext cx="10984836" cy="1884655"/>
          </a:xfrm>
          <a:prstGeom prst="rect">
            <a:avLst/>
          </a:prstGeom>
        </p:spPr>
        <p:txBody>
          <a:bodyPr lIns="0" tIns="0" rIns="0" bIns="0" rtlCol="0" anchor="t">
            <a:spAutoFit/>
          </a:bodyPr>
          <a:lstStyle/>
          <a:p>
            <a:pPr algn="ctr">
              <a:lnSpc>
                <a:spcPts val="14199"/>
              </a:lnSpc>
            </a:pPr>
            <a:r>
              <a:rPr lang="en-US" sz="14199">
                <a:solidFill>
                  <a:srgbClr val="59291B"/>
                </a:solidFill>
                <a:latin typeface="Playfair Display 1 Bold Italics"/>
              </a:rPr>
              <a:t>Introduction</a:t>
            </a:r>
          </a:p>
        </p:txBody>
      </p:sp>
      <p:sp>
        <p:nvSpPr>
          <p:cNvPr id="6" name="Freeform 6"/>
          <p:cNvSpPr/>
          <p:nvPr/>
        </p:nvSpPr>
        <p:spPr>
          <a:xfrm rot="-8990002">
            <a:off x="15076420" y="-1028700"/>
            <a:ext cx="3927764" cy="4114800"/>
          </a:xfrm>
          <a:custGeom>
            <a:avLst/>
            <a:gdLst/>
            <a:ahLst/>
            <a:cxnLst/>
            <a:rect l="l" t="t" r="r" b="b"/>
            <a:pathLst>
              <a:path w="3927764" h="4114800">
                <a:moveTo>
                  <a:pt x="0" y="0"/>
                </a:moveTo>
                <a:lnTo>
                  <a:pt x="3927763" y="0"/>
                </a:lnTo>
                <a:lnTo>
                  <a:pt x="3927763" y="4114800"/>
                </a:lnTo>
                <a:lnTo>
                  <a:pt x="0" y="4114800"/>
                </a:lnTo>
                <a:lnTo>
                  <a:pt x="0" y="0"/>
                </a:lnTo>
                <a:close/>
              </a:path>
            </a:pathLst>
          </a:custGeom>
          <a:blipFill>
            <a:blip r:embed="rId6" cstate="print">
              <a:alphaModFix amt="46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grpSp>
        <p:nvGrpSpPr>
          <p:cNvPr id="2" name="Group 2"/>
          <p:cNvGrpSpPr/>
          <p:nvPr/>
        </p:nvGrpSpPr>
        <p:grpSpPr>
          <a:xfrm>
            <a:off x="12122944" y="6470840"/>
            <a:ext cx="4970154" cy="4304177"/>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ECC79">
                <a:alpha val="43922"/>
              </a:srgbClr>
            </a:solidFill>
          </p:spPr>
        </p:sp>
      </p:grpSp>
      <p:grpSp>
        <p:nvGrpSpPr>
          <p:cNvPr id="4" name="Group 4"/>
          <p:cNvGrpSpPr/>
          <p:nvPr/>
        </p:nvGrpSpPr>
        <p:grpSpPr>
          <a:xfrm>
            <a:off x="14328902" y="2317173"/>
            <a:ext cx="7321033" cy="6340049"/>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alpha val="60784"/>
              </a:srgbClr>
            </a:solidFill>
          </p:spPr>
        </p:sp>
      </p:grpSp>
      <p:grpSp>
        <p:nvGrpSpPr>
          <p:cNvPr id="6" name="Group 6"/>
          <p:cNvGrpSpPr/>
          <p:nvPr/>
        </p:nvGrpSpPr>
        <p:grpSpPr>
          <a:xfrm>
            <a:off x="13737770" y="373605"/>
            <a:ext cx="3799619" cy="3290488"/>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C06062">
                <a:alpha val="43922"/>
              </a:srgbClr>
            </a:solidFill>
          </p:spPr>
        </p:sp>
      </p:grpSp>
      <p:grpSp>
        <p:nvGrpSpPr>
          <p:cNvPr id="8" name="Group 8"/>
          <p:cNvGrpSpPr/>
          <p:nvPr/>
        </p:nvGrpSpPr>
        <p:grpSpPr>
          <a:xfrm>
            <a:off x="12122944" y="5487198"/>
            <a:ext cx="2271679" cy="1967285"/>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3922"/>
              </a:srgbClr>
            </a:solidFill>
          </p:spPr>
        </p:sp>
      </p:grpSp>
      <p:sp>
        <p:nvSpPr>
          <p:cNvPr id="10" name="TextBox 10"/>
          <p:cNvSpPr txBox="1"/>
          <p:nvPr/>
        </p:nvSpPr>
        <p:spPr>
          <a:xfrm>
            <a:off x="512486" y="907975"/>
            <a:ext cx="17024903" cy="7344703"/>
          </a:xfrm>
          <a:prstGeom prst="rect">
            <a:avLst/>
          </a:prstGeom>
        </p:spPr>
        <p:txBody>
          <a:bodyPr lIns="0" tIns="0" rIns="0" bIns="0" rtlCol="0" anchor="t">
            <a:spAutoFit/>
          </a:bodyPr>
          <a:lstStyle/>
          <a:p>
            <a:pPr>
              <a:lnSpc>
                <a:spcPts val="4443"/>
              </a:lnSpc>
            </a:pPr>
            <a:endParaRPr dirty="0"/>
          </a:p>
          <a:p>
            <a:pPr algn="ctr">
              <a:lnSpc>
                <a:spcPts val="4443"/>
              </a:lnSpc>
            </a:pPr>
            <a:r>
              <a:rPr lang="en-US" sz="4443" b="1" dirty="0">
                <a:solidFill>
                  <a:srgbClr val="6B002A"/>
                </a:solidFill>
                <a:latin typeface="Playfair Display 2 Bold"/>
              </a:rPr>
              <a:t>ORIFLAME</a:t>
            </a:r>
          </a:p>
          <a:p>
            <a:pPr algn="ctr">
              <a:lnSpc>
                <a:spcPts val="4443"/>
              </a:lnSpc>
            </a:pPr>
            <a:endParaRPr lang="en-US" sz="4443" dirty="0">
              <a:solidFill>
                <a:srgbClr val="6B002A"/>
              </a:solidFill>
              <a:latin typeface="Playfair Display 2 Bold"/>
            </a:endParaRPr>
          </a:p>
          <a:p>
            <a:pPr algn="ctr">
              <a:lnSpc>
                <a:spcPts val="4443"/>
              </a:lnSpc>
            </a:pPr>
            <a:r>
              <a:rPr lang="en-US" sz="4443" dirty="0">
                <a:solidFill>
                  <a:srgbClr val="6B002A"/>
                </a:solidFill>
                <a:latin typeface="Playfair Display 2 Bold"/>
              </a:rPr>
              <a:t>HISTORY</a:t>
            </a:r>
          </a:p>
          <a:p>
            <a:pPr marL="479708" lvl="1">
              <a:lnSpc>
                <a:spcPts val="4443"/>
              </a:lnSpc>
            </a:pPr>
            <a:endParaRPr lang="en-US" sz="4443" dirty="0">
              <a:solidFill>
                <a:srgbClr val="6B002A"/>
              </a:solidFill>
              <a:latin typeface="Playfair Display 2 Bold"/>
            </a:endParaRPr>
          </a:p>
          <a:p>
            <a:pPr marL="479708" lvl="1">
              <a:lnSpc>
                <a:spcPts val="4443"/>
              </a:lnSpc>
            </a:pPr>
            <a:r>
              <a:rPr lang="en-US" sz="4443" u="sng" dirty="0">
                <a:solidFill>
                  <a:srgbClr val="6B002A"/>
                </a:solidFill>
                <a:latin typeface="Playfair Display 2 Bold"/>
              </a:rPr>
              <a:t>PRODUCT PHILOSOPHY</a:t>
            </a:r>
          </a:p>
          <a:p>
            <a:pPr marL="479708" lvl="1">
              <a:lnSpc>
                <a:spcPts val="4443"/>
              </a:lnSpc>
            </a:pPr>
            <a:r>
              <a:rPr lang="en-US" sz="4443" dirty="0">
                <a:solidFill>
                  <a:srgbClr val="6B002A"/>
                </a:solidFill>
                <a:latin typeface="Playfair Display 2 Bold"/>
              </a:rPr>
              <a:t>
For them, beauty is a way of life to be healthy, enjoy beautiful skin, express oneself and have fun together. At the same time, their products must be safe, reliable and deliver the results they promise. This philosophy is what guides them in creating products you can trust and fall in love with</a:t>
            </a:r>
          </a:p>
          <a:p>
            <a:pPr>
              <a:lnSpc>
                <a:spcPts val="4443"/>
              </a:lnSpc>
            </a:pPr>
            <a:endParaRPr lang="en-US" sz="4443" dirty="0">
              <a:solidFill>
                <a:srgbClr val="6B002A"/>
              </a:solidFill>
              <a:latin typeface="Playfair Display 2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grpSp>
        <p:nvGrpSpPr>
          <p:cNvPr id="2" name="Group 2"/>
          <p:cNvGrpSpPr/>
          <p:nvPr/>
        </p:nvGrpSpPr>
        <p:grpSpPr>
          <a:xfrm>
            <a:off x="12122944" y="6470840"/>
            <a:ext cx="4970154" cy="4304177"/>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ECC79">
                <a:alpha val="43922"/>
              </a:srgbClr>
            </a:solidFill>
          </p:spPr>
        </p:sp>
      </p:grpSp>
      <p:grpSp>
        <p:nvGrpSpPr>
          <p:cNvPr id="4" name="Group 4"/>
          <p:cNvGrpSpPr/>
          <p:nvPr/>
        </p:nvGrpSpPr>
        <p:grpSpPr>
          <a:xfrm>
            <a:off x="14328902" y="2317173"/>
            <a:ext cx="7321033" cy="6340049"/>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alpha val="60784"/>
              </a:srgbClr>
            </a:solidFill>
          </p:spPr>
        </p:sp>
      </p:grpSp>
      <p:grpSp>
        <p:nvGrpSpPr>
          <p:cNvPr id="6" name="Group 6"/>
          <p:cNvGrpSpPr/>
          <p:nvPr/>
        </p:nvGrpSpPr>
        <p:grpSpPr>
          <a:xfrm>
            <a:off x="13737770" y="373605"/>
            <a:ext cx="3799619" cy="3290488"/>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C06062">
                <a:alpha val="43922"/>
              </a:srgbClr>
            </a:solidFill>
          </p:spPr>
        </p:sp>
      </p:grpSp>
      <p:grpSp>
        <p:nvGrpSpPr>
          <p:cNvPr id="8" name="Group 8"/>
          <p:cNvGrpSpPr/>
          <p:nvPr/>
        </p:nvGrpSpPr>
        <p:grpSpPr>
          <a:xfrm>
            <a:off x="12122944" y="5487198"/>
            <a:ext cx="2271679" cy="1967285"/>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3922"/>
              </a:srgbClr>
            </a:solidFill>
          </p:spPr>
        </p:sp>
      </p:grpSp>
      <p:sp>
        <p:nvSpPr>
          <p:cNvPr id="10" name="TextBox 10"/>
          <p:cNvSpPr txBox="1"/>
          <p:nvPr/>
        </p:nvSpPr>
        <p:spPr>
          <a:xfrm>
            <a:off x="1012146" y="76200"/>
            <a:ext cx="16080953" cy="4971104"/>
          </a:xfrm>
          <a:prstGeom prst="rect">
            <a:avLst/>
          </a:prstGeom>
        </p:spPr>
        <p:txBody>
          <a:bodyPr wrap="square" lIns="0" tIns="0" rIns="0" bIns="0" rtlCol="0" anchor="t">
            <a:spAutoFit/>
          </a:bodyPr>
          <a:lstStyle/>
          <a:p>
            <a:pPr>
              <a:lnSpc>
                <a:spcPts val="4315"/>
              </a:lnSpc>
            </a:pPr>
            <a:endParaRPr dirty="0"/>
          </a:p>
          <a:p>
            <a:pPr>
              <a:lnSpc>
                <a:spcPts val="4315"/>
              </a:lnSpc>
            </a:pPr>
            <a:endParaRPr dirty="0"/>
          </a:p>
          <a:p>
            <a:pPr algn="ctr">
              <a:lnSpc>
                <a:spcPts val="4315"/>
              </a:lnSpc>
            </a:pPr>
            <a:r>
              <a:rPr lang="en-US" sz="4315" b="1" dirty="0">
                <a:solidFill>
                  <a:srgbClr val="6B002A"/>
                </a:solidFill>
                <a:latin typeface="Playfair Display 2 Bold"/>
              </a:rPr>
              <a:t>BODY SHOP</a:t>
            </a:r>
          </a:p>
          <a:p>
            <a:pPr>
              <a:lnSpc>
                <a:spcPts val="4315"/>
              </a:lnSpc>
            </a:pPr>
            <a:endParaRPr lang="en-US" sz="4315" dirty="0">
              <a:solidFill>
                <a:srgbClr val="6B002A"/>
              </a:solidFill>
              <a:latin typeface="Playfair Display 2 Bold"/>
            </a:endParaRPr>
          </a:p>
          <a:p>
            <a:pPr algn="ctr">
              <a:lnSpc>
                <a:spcPts val="4315"/>
              </a:lnSpc>
            </a:pPr>
            <a:r>
              <a:rPr lang="en-US" sz="4315" dirty="0">
                <a:solidFill>
                  <a:srgbClr val="6B002A"/>
                </a:solidFill>
                <a:latin typeface="Playfair Display 2 Bold"/>
              </a:rPr>
              <a:t>HISTORY</a:t>
            </a:r>
          </a:p>
          <a:p>
            <a:pPr marL="465877" lvl="1">
              <a:lnSpc>
                <a:spcPts val="4315"/>
              </a:lnSpc>
            </a:pPr>
            <a:endParaRPr lang="en-US" sz="4315" dirty="0">
              <a:solidFill>
                <a:srgbClr val="6B002A"/>
              </a:solidFill>
              <a:latin typeface="Playfair Display 2 Bold"/>
            </a:endParaRPr>
          </a:p>
          <a:p>
            <a:pPr>
              <a:lnSpc>
                <a:spcPts val="4315"/>
              </a:lnSpc>
            </a:pPr>
            <a:endParaRPr lang="en-US" sz="4315" dirty="0">
              <a:solidFill>
                <a:srgbClr val="6B002A"/>
              </a:solidFill>
              <a:latin typeface="Playfair Display 2 Bold"/>
            </a:endParaRPr>
          </a:p>
          <a:p>
            <a:pPr marL="571500" indent="-571500">
              <a:lnSpc>
                <a:spcPts val="4315"/>
              </a:lnSpc>
              <a:buFont typeface="Arial" panose="020B0604020202020204" pitchFamily="34" charset="0"/>
              <a:buChar char="•"/>
            </a:pPr>
            <a:r>
              <a:rPr lang="en-US" sz="4315" dirty="0">
                <a:solidFill>
                  <a:srgbClr val="6B002A"/>
                </a:solidFill>
                <a:latin typeface="Playfair Display 2 Bold"/>
              </a:rPr>
              <a:t>The Body Shop International Limited, trading as The Body Shop, is a British cosmetics, skin care and perfume company.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grpSp>
        <p:nvGrpSpPr>
          <p:cNvPr id="2" name="Group 2"/>
          <p:cNvGrpSpPr/>
          <p:nvPr/>
        </p:nvGrpSpPr>
        <p:grpSpPr>
          <a:xfrm>
            <a:off x="12122944" y="6470840"/>
            <a:ext cx="4970154" cy="4304177"/>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ECC79">
                <a:alpha val="43922"/>
              </a:srgbClr>
            </a:solidFill>
          </p:spPr>
        </p:sp>
      </p:grpSp>
      <p:grpSp>
        <p:nvGrpSpPr>
          <p:cNvPr id="4" name="Group 4"/>
          <p:cNvGrpSpPr/>
          <p:nvPr/>
        </p:nvGrpSpPr>
        <p:grpSpPr>
          <a:xfrm>
            <a:off x="14328902" y="2317173"/>
            <a:ext cx="7321033" cy="6340049"/>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alpha val="60784"/>
              </a:srgbClr>
            </a:solidFill>
          </p:spPr>
        </p:sp>
      </p:grpSp>
      <p:grpSp>
        <p:nvGrpSpPr>
          <p:cNvPr id="6" name="Group 6"/>
          <p:cNvGrpSpPr/>
          <p:nvPr/>
        </p:nvGrpSpPr>
        <p:grpSpPr>
          <a:xfrm>
            <a:off x="13737770" y="373605"/>
            <a:ext cx="3799619" cy="3290488"/>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C06062">
                <a:alpha val="43922"/>
              </a:srgbClr>
            </a:solidFill>
          </p:spPr>
        </p:sp>
      </p:grpSp>
      <p:grpSp>
        <p:nvGrpSpPr>
          <p:cNvPr id="8" name="Group 8"/>
          <p:cNvGrpSpPr/>
          <p:nvPr/>
        </p:nvGrpSpPr>
        <p:grpSpPr>
          <a:xfrm>
            <a:off x="12122944" y="5487198"/>
            <a:ext cx="2271679" cy="1967285"/>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3922"/>
              </a:srgbClr>
            </a:solidFill>
          </p:spPr>
        </p:sp>
      </p:grpSp>
      <p:sp>
        <p:nvSpPr>
          <p:cNvPr id="10" name="TextBox 10"/>
          <p:cNvSpPr txBox="1"/>
          <p:nvPr/>
        </p:nvSpPr>
        <p:spPr>
          <a:xfrm>
            <a:off x="0" y="-190227"/>
            <a:ext cx="18513216" cy="10477227"/>
          </a:xfrm>
          <a:prstGeom prst="rect">
            <a:avLst/>
          </a:prstGeom>
        </p:spPr>
        <p:txBody>
          <a:bodyPr wrap="square" lIns="0" tIns="0" rIns="0" bIns="0" rtlCol="0" anchor="t">
            <a:spAutoFit/>
          </a:bodyPr>
          <a:lstStyle/>
          <a:p>
            <a:pPr>
              <a:lnSpc>
                <a:spcPts val="4315"/>
              </a:lnSpc>
            </a:pPr>
            <a:endParaRPr dirty="0"/>
          </a:p>
          <a:p>
            <a:pPr>
              <a:lnSpc>
                <a:spcPts val="4315"/>
              </a:lnSpc>
            </a:pPr>
            <a:r>
              <a:rPr lang="en-US" sz="4315" dirty="0">
                <a:solidFill>
                  <a:srgbClr val="6B002A"/>
                </a:solidFill>
                <a:latin typeface="Playfair Display 2 Bold"/>
              </a:rPr>
              <a:t> </a:t>
            </a:r>
          </a:p>
          <a:p>
            <a:pPr algn="ctr">
              <a:lnSpc>
                <a:spcPts val="4315"/>
              </a:lnSpc>
            </a:pPr>
            <a:r>
              <a:rPr lang="en-US" sz="4315" b="1" dirty="0">
                <a:solidFill>
                  <a:srgbClr val="6B002A"/>
                </a:solidFill>
                <a:latin typeface="Playfair Display 2 Bold"/>
              </a:rPr>
              <a:t>L’Oréal</a:t>
            </a:r>
          </a:p>
          <a:p>
            <a:pPr algn="ctr">
              <a:lnSpc>
                <a:spcPts val="4315"/>
              </a:lnSpc>
            </a:pPr>
            <a:endParaRPr lang="en-US" sz="4315" dirty="0">
              <a:solidFill>
                <a:srgbClr val="6B002A"/>
              </a:solidFill>
              <a:latin typeface="Playfair Display 2 Bold"/>
            </a:endParaRPr>
          </a:p>
          <a:p>
            <a:pPr algn="ctr">
              <a:lnSpc>
                <a:spcPts val="4315"/>
              </a:lnSpc>
            </a:pPr>
            <a:r>
              <a:rPr lang="en-US" sz="4315" dirty="0">
                <a:solidFill>
                  <a:srgbClr val="6B002A"/>
                </a:solidFill>
                <a:latin typeface="Playfair Display 2 Bold"/>
              </a:rPr>
              <a:t>HISTORY</a:t>
            </a:r>
          </a:p>
          <a:p>
            <a:pPr algn="ctr">
              <a:lnSpc>
                <a:spcPts val="4315"/>
              </a:lnSpc>
            </a:pPr>
            <a:endParaRPr lang="en-US" sz="4315" dirty="0">
              <a:solidFill>
                <a:srgbClr val="6B002A"/>
              </a:solidFill>
              <a:latin typeface="Playfair Display 2 Bold"/>
            </a:endParaRPr>
          </a:p>
          <a:p>
            <a:pPr>
              <a:lnSpc>
                <a:spcPts val="4315"/>
              </a:lnSpc>
            </a:pPr>
            <a:r>
              <a:rPr lang="en-US" sz="4315" dirty="0">
                <a:solidFill>
                  <a:srgbClr val="6B002A"/>
                </a:solidFill>
                <a:latin typeface="Playfair Display 2 Bold"/>
              </a:rPr>
              <a:t>      FIRST PRODUCT </a:t>
            </a:r>
          </a:p>
          <a:p>
            <a:pPr>
              <a:lnSpc>
                <a:spcPts val="4315"/>
              </a:lnSpc>
            </a:pPr>
            <a:endParaRPr lang="en-US" sz="4315" dirty="0">
              <a:solidFill>
                <a:srgbClr val="6B002A"/>
              </a:solidFill>
              <a:latin typeface="Playfair Display 2 Bold"/>
            </a:endParaRPr>
          </a:p>
          <a:p>
            <a:pPr marL="931754" lvl="1" indent="-465877">
              <a:lnSpc>
                <a:spcPts val="4315"/>
              </a:lnSpc>
              <a:buFont typeface="Arial"/>
              <a:buChar char="•"/>
            </a:pPr>
            <a:r>
              <a:rPr lang="en-US" sz="4315" dirty="0">
                <a:solidFill>
                  <a:srgbClr val="6B002A"/>
                </a:solidFill>
                <a:latin typeface="Playfair Display 2 Bold"/>
              </a:rPr>
              <a:t>When The Body Shop first opened its doors in 1976, it was a little green-painted shop in the streets of Brighton, England. </a:t>
            </a:r>
          </a:p>
          <a:p>
            <a:pPr marL="931754" lvl="1" indent="-465877">
              <a:lnSpc>
                <a:spcPts val="4315"/>
              </a:lnSpc>
              <a:buFont typeface="Arial"/>
              <a:buChar char="•"/>
            </a:pPr>
            <a:r>
              <a:rPr lang="en-US" sz="4315" dirty="0">
                <a:solidFill>
                  <a:srgbClr val="6B002A"/>
                </a:solidFill>
                <a:latin typeface="Playfair Display 2 Bold"/>
              </a:rPr>
              <a:t>Its approach to beauty was radically different to the big players in the beauty industry.</a:t>
            </a:r>
          </a:p>
          <a:p>
            <a:pPr marL="931754" lvl="1" indent="-465877">
              <a:lnSpc>
                <a:spcPts val="4315"/>
              </a:lnSpc>
              <a:buFont typeface="Arial"/>
              <a:buChar char="•"/>
            </a:pPr>
            <a:r>
              <a:rPr lang="en-US" sz="4315" dirty="0">
                <a:solidFill>
                  <a:srgbClr val="6B002A"/>
                </a:solidFill>
                <a:latin typeface="Playfair Display 2 Bold"/>
              </a:rPr>
              <a:t>The Body Shop carries a wide range of products for the body, face, hair and home.</a:t>
            </a:r>
          </a:p>
          <a:p>
            <a:pPr marL="931754" lvl="1" indent="-465877">
              <a:lnSpc>
                <a:spcPts val="4315"/>
              </a:lnSpc>
              <a:buFont typeface="Arial"/>
              <a:buChar char="•"/>
            </a:pPr>
            <a:r>
              <a:rPr lang="en-US" sz="4315" dirty="0">
                <a:solidFill>
                  <a:srgbClr val="6B002A"/>
                </a:solidFill>
                <a:latin typeface="Playfair Display 2 Bold"/>
              </a:rPr>
              <a:t>The Body Shop claims its products are “inspired by nature” and feature ingredients such as </a:t>
            </a:r>
            <a:r>
              <a:rPr lang="en-US" sz="4315" dirty="0" err="1">
                <a:solidFill>
                  <a:srgbClr val="6B002A"/>
                </a:solidFill>
                <a:latin typeface="Playfair Display 2 Bold"/>
              </a:rPr>
              <a:t>marula</a:t>
            </a:r>
            <a:r>
              <a:rPr lang="en-US" sz="4315" dirty="0">
                <a:solidFill>
                  <a:srgbClr val="6B002A"/>
                </a:solidFill>
                <a:latin typeface="Playfair Display 2 Bold"/>
              </a:rPr>
              <a:t> oil and sesame seed oil sourced through the Community Trade program.</a:t>
            </a:r>
          </a:p>
          <a:p>
            <a:pPr>
              <a:lnSpc>
                <a:spcPts val="4315"/>
              </a:lnSpc>
            </a:pPr>
            <a:endParaRPr lang="en-US" sz="4315" dirty="0">
              <a:solidFill>
                <a:srgbClr val="6B002A"/>
              </a:solidFill>
              <a:latin typeface="Playfair Display 2 Bold"/>
            </a:endParaRPr>
          </a:p>
          <a:p>
            <a:pPr>
              <a:lnSpc>
                <a:spcPts val="4315"/>
              </a:lnSpc>
            </a:pPr>
            <a:endParaRPr lang="en-US" sz="4315" dirty="0">
              <a:solidFill>
                <a:srgbClr val="6B002A"/>
              </a:solidFill>
              <a:latin typeface="Playfair Display 2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grpSp>
        <p:nvGrpSpPr>
          <p:cNvPr id="2" name="Group 2"/>
          <p:cNvGrpSpPr/>
          <p:nvPr/>
        </p:nvGrpSpPr>
        <p:grpSpPr>
          <a:xfrm>
            <a:off x="12122944" y="6470840"/>
            <a:ext cx="4970154" cy="4304177"/>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ECC79">
                <a:alpha val="43922"/>
              </a:srgbClr>
            </a:solidFill>
          </p:spPr>
        </p:sp>
      </p:grpSp>
      <p:grpSp>
        <p:nvGrpSpPr>
          <p:cNvPr id="4" name="Group 4"/>
          <p:cNvGrpSpPr/>
          <p:nvPr/>
        </p:nvGrpSpPr>
        <p:grpSpPr>
          <a:xfrm>
            <a:off x="14328902" y="2317173"/>
            <a:ext cx="7321033" cy="6340049"/>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alpha val="60784"/>
              </a:srgbClr>
            </a:solidFill>
          </p:spPr>
        </p:sp>
      </p:grpSp>
      <p:grpSp>
        <p:nvGrpSpPr>
          <p:cNvPr id="6" name="Group 6"/>
          <p:cNvGrpSpPr/>
          <p:nvPr/>
        </p:nvGrpSpPr>
        <p:grpSpPr>
          <a:xfrm>
            <a:off x="13737770" y="373605"/>
            <a:ext cx="3799619" cy="3290488"/>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C06062">
                <a:alpha val="43922"/>
              </a:srgbClr>
            </a:solidFill>
          </p:spPr>
        </p:sp>
      </p:grpSp>
      <p:grpSp>
        <p:nvGrpSpPr>
          <p:cNvPr id="8" name="Group 8"/>
          <p:cNvGrpSpPr/>
          <p:nvPr/>
        </p:nvGrpSpPr>
        <p:grpSpPr>
          <a:xfrm>
            <a:off x="12122944" y="5487198"/>
            <a:ext cx="2271679" cy="1967285"/>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3922"/>
              </a:srgbClr>
            </a:solidFill>
          </p:spPr>
        </p:sp>
      </p:grpSp>
      <p:sp>
        <p:nvSpPr>
          <p:cNvPr id="10" name="TextBox 10"/>
          <p:cNvSpPr txBox="1"/>
          <p:nvPr/>
        </p:nvSpPr>
        <p:spPr>
          <a:xfrm>
            <a:off x="1088570" y="511987"/>
            <a:ext cx="17198845" cy="8271495"/>
          </a:xfrm>
          <a:prstGeom prst="rect">
            <a:avLst/>
          </a:prstGeom>
        </p:spPr>
        <p:txBody>
          <a:bodyPr lIns="0" tIns="0" rIns="0" bIns="0" rtlCol="0" anchor="t">
            <a:spAutoFit/>
          </a:bodyPr>
          <a:lstStyle/>
          <a:p>
            <a:pPr>
              <a:lnSpc>
                <a:spcPts val="4315"/>
              </a:lnSpc>
            </a:pPr>
            <a:endParaRPr dirty="0"/>
          </a:p>
          <a:p>
            <a:pPr>
              <a:lnSpc>
                <a:spcPts val="4315"/>
              </a:lnSpc>
            </a:pPr>
            <a:r>
              <a:rPr lang="en-US" sz="4315" dirty="0">
                <a:solidFill>
                  <a:srgbClr val="6B002A"/>
                </a:solidFill>
                <a:latin typeface="Playfair Display 2 Bold"/>
              </a:rPr>
              <a:t>Products include:</a:t>
            </a:r>
          </a:p>
          <a:p>
            <a:pPr>
              <a:lnSpc>
                <a:spcPts val="4315"/>
              </a:lnSpc>
            </a:pPr>
            <a:endParaRPr lang="en-US" sz="4315" dirty="0">
              <a:solidFill>
                <a:srgbClr val="6B002A"/>
              </a:solidFill>
              <a:latin typeface="Playfair Display 2 Bold"/>
            </a:endParaRPr>
          </a:p>
          <a:p>
            <a:pPr marL="931754" lvl="1" indent="-465877">
              <a:lnSpc>
                <a:spcPts val="4315"/>
              </a:lnSpc>
              <a:buFont typeface="Arial"/>
              <a:buChar char="•"/>
            </a:pPr>
            <a:r>
              <a:rPr lang="en-US" sz="4315" dirty="0" err="1">
                <a:solidFill>
                  <a:srgbClr val="6B002A"/>
                </a:solidFill>
                <a:latin typeface="Playfair Display 2 Bold"/>
              </a:rPr>
              <a:t>Bodybutters</a:t>
            </a:r>
            <a:endParaRPr lang="en-US" sz="4315" dirty="0">
              <a:solidFill>
                <a:srgbClr val="6B002A"/>
              </a:solidFill>
              <a:latin typeface="Playfair Display 2 Bold"/>
            </a:endParaRPr>
          </a:p>
          <a:p>
            <a:pPr marL="931754" lvl="1" indent="-465877">
              <a:lnSpc>
                <a:spcPts val="4315"/>
              </a:lnSpc>
              <a:buFont typeface="Arial"/>
              <a:buChar char="•"/>
            </a:pPr>
            <a:r>
              <a:rPr lang="en-US" sz="4315" dirty="0">
                <a:solidFill>
                  <a:srgbClr val="6B002A"/>
                </a:solidFill>
                <a:latin typeface="Playfair Display 2 Bold"/>
              </a:rPr>
              <a:t>Body products such as body scrub, body butter and bath lilies</a:t>
            </a:r>
          </a:p>
          <a:p>
            <a:pPr marL="931754" lvl="1" indent="-465877">
              <a:lnSpc>
                <a:spcPts val="4315"/>
              </a:lnSpc>
              <a:buFont typeface="Arial"/>
              <a:buChar char="•"/>
            </a:pPr>
            <a:r>
              <a:rPr lang="en-US" sz="4315" dirty="0">
                <a:solidFill>
                  <a:srgbClr val="6B002A"/>
                </a:solidFill>
                <a:latin typeface="Playfair Display 2 Bold"/>
              </a:rPr>
              <a:t>Cosmetics </a:t>
            </a:r>
          </a:p>
          <a:p>
            <a:pPr marL="931754" lvl="1" indent="-465877">
              <a:lnSpc>
                <a:spcPts val="4315"/>
              </a:lnSpc>
              <a:buFont typeface="Arial"/>
              <a:buChar char="•"/>
            </a:pPr>
            <a:r>
              <a:rPr lang="en-US" sz="4315" dirty="0">
                <a:solidFill>
                  <a:srgbClr val="6B002A"/>
                </a:solidFill>
                <a:latin typeface="Playfair Display 2 Bold"/>
              </a:rPr>
              <a:t>Full skin care ranges</a:t>
            </a:r>
          </a:p>
          <a:p>
            <a:pPr marL="931754" lvl="1" indent="-465877">
              <a:lnSpc>
                <a:spcPts val="4315"/>
              </a:lnSpc>
              <a:buFont typeface="Arial"/>
              <a:buChar char="•"/>
            </a:pPr>
            <a:r>
              <a:rPr lang="en-US" sz="4315" dirty="0">
                <a:solidFill>
                  <a:srgbClr val="6B002A"/>
                </a:solidFill>
                <a:latin typeface="Playfair Display 2 Bold"/>
              </a:rPr>
              <a:t>Men’s skin care </a:t>
            </a:r>
          </a:p>
          <a:p>
            <a:pPr marL="931754" lvl="1" indent="-465877">
              <a:lnSpc>
                <a:spcPts val="4315"/>
              </a:lnSpc>
              <a:buFont typeface="Arial"/>
              <a:buChar char="•"/>
            </a:pPr>
            <a:r>
              <a:rPr lang="en-US" sz="4315" dirty="0">
                <a:solidFill>
                  <a:srgbClr val="6B002A"/>
                </a:solidFill>
                <a:latin typeface="Playfair Display 2 Bold"/>
              </a:rPr>
              <a:t>Hair care </a:t>
            </a:r>
          </a:p>
          <a:p>
            <a:pPr marL="931754" lvl="1" indent="-465877">
              <a:lnSpc>
                <a:spcPts val="4315"/>
              </a:lnSpc>
              <a:buFont typeface="Arial"/>
              <a:buChar char="•"/>
            </a:pPr>
            <a:r>
              <a:rPr lang="en-US" sz="4315" dirty="0">
                <a:solidFill>
                  <a:srgbClr val="6B002A"/>
                </a:solidFill>
                <a:latin typeface="Playfair Display 2 Bold"/>
              </a:rPr>
              <a:t>Fragrances (Women’s and Men’s)</a:t>
            </a:r>
          </a:p>
          <a:p>
            <a:pPr marL="931754" lvl="1" indent="-465877">
              <a:lnSpc>
                <a:spcPts val="4315"/>
              </a:lnSpc>
              <a:buFont typeface="Arial"/>
              <a:buChar char="•"/>
            </a:pPr>
            <a:r>
              <a:rPr lang="en-US" sz="4315" dirty="0">
                <a:solidFill>
                  <a:srgbClr val="6B002A"/>
                </a:solidFill>
                <a:latin typeface="Playfair Display 2 Bold"/>
              </a:rPr>
              <a:t>Bath products including shower gels and solid soaps</a:t>
            </a:r>
          </a:p>
          <a:p>
            <a:pPr marL="931754" lvl="1" indent="-465877">
              <a:lnSpc>
                <a:spcPts val="4315"/>
              </a:lnSpc>
              <a:buFont typeface="Arial"/>
              <a:buChar char="•"/>
            </a:pPr>
            <a:r>
              <a:rPr lang="en-US" sz="4315" dirty="0">
                <a:solidFill>
                  <a:srgbClr val="6B002A"/>
                </a:solidFill>
                <a:latin typeface="Playfair Display 2 Bold"/>
              </a:rPr>
              <a:t>High-end skincare range such as Oils of Life</a:t>
            </a:r>
          </a:p>
          <a:p>
            <a:pPr marL="931754" lvl="1" indent="-465877">
              <a:lnSpc>
                <a:spcPts val="4315"/>
              </a:lnSpc>
              <a:buFont typeface="Arial"/>
              <a:buChar char="•"/>
            </a:pPr>
            <a:r>
              <a:rPr lang="en-US" sz="4315" dirty="0">
                <a:solidFill>
                  <a:srgbClr val="6B002A"/>
                </a:solidFill>
                <a:latin typeface="Playfair Display 2 Bold"/>
              </a:rPr>
              <a:t>Face masks including sheet masks</a:t>
            </a:r>
          </a:p>
          <a:p>
            <a:pPr>
              <a:lnSpc>
                <a:spcPts val="4315"/>
              </a:lnSpc>
            </a:pPr>
            <a:endParaRPr lang="en-US" sz="4315" dirty="0">
              <a:solidFill>
                <a:srgbClr val="6B002A"/>
              </a:solidFill>
              <a:latin typeface="Playfair Display 2 Bold"/>
            </a:endParaRPr>
          </a:p>
          <a:p>
            <a:pPr>
              <a:lnSpc>
                <a:spcPts val="4315"/>
              </a:lnSpc>
            </a:pPr>
            <a:endParaRPr lang="en-US" sz="4315" dirty="0">
              <a:solidFill>
                <a:srgbClr val="6B002A"/>
              </a:solidFill>
              <a:latin typeface="Playfair Display 2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a:off x="14649418" y="6954134"/>
            <a:ext cx="3227658" cy="3690669"/>
          </a:xfrm>
          <a:custGeom>
            <a:avLst/>
            <a:gdLst/>
            <a:ahLst/>
            <a:cxnLst/>
            <a:rect l="l" t="t" r="r" b="b"/>
            <a:pathLst>
              <a:path w="3227658" h="3690669">
                <a:moveTo>
                  <a:pt x="0" y="0"/>
                </a:moveTo>
                <a:lnTo>
                  <a:pt x="3227658" y="0"/>
                </a:lnTo>
                <a:lnTo>
                  <a:pt x="3227658" y="3690669"/>
                </a:lnTo>
                <a:lnTo>
                  <a:pt x="0" y="3690669"/>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681753" y="-252312"/>
            <a:ext cx="6362965" cy="6339104"/>
          </a:xfrm>
          <a:custGeom>
            <a:avLst/>
            <a:gdLst/>
            <a:ahLst/>
            <a:cxnLst/>
            <a:rect l="l" t="t" r="r" b="b"/>
            <a:pathLst>
              <a:path w="6362965" h="6339104">
                <a:moveTo>
                  <a:pt x="6362966" y="0"/>
                </a:moveTo>
                <a:lnTo>
                  <a:pt x="0" y="0"/>
                </a:lnTo>
                <a:lnTo>
                  <a:pt x="0" y="6339104"/>
                </a:lnTo>
                <a:lnTo>
                  <a:pt x="6362966" y="6339104"/>
                </a:lnTo>
                <a:lnTo>
                  <a:pt x="6362966" y="0"/>
                </a:lnTo>
                <a:close/>
              </a:path>
            </a:pathLst>
          </a:custGeom>
          <a:blipFill>
            <a:blip r:embed="rId4" cstate="print">
              <a:alphaModFix amt="30000"/>
            </a:blip>
            <a:stretch>
              <a:fillRect/>
            </a:stretch>
          </a:blipFill>
        </p:spPr>
      </p:sp>
      <p:grpSp>
        <p:nvGrpSpPr>
          <p:cNvPr id="4" name="Group 4"/>
          <p:cNvGrpSpPr/>
          <p:nvPr/>
        </p:nvGrpSpPr>
        <p:grpSpPr>
          <a:xfrm>
            <a:off x="1812986" y="2027527"/>
            <a:ext cx="14662028" cy="7101007"/>
            <a:chOff x="0" y="0"/>
            <a:chExt cx="3861604" cy="1870224"/>
          </a:xfrm>
        </p:grpSpPr>
        <p:sp>
          <p:nvSpPr>
            <p:cNvPr id="5" name="Freeform 5"/>
            <p:cNvSpPr/>
            <p:nvPr/>
          </p:nvSpPr>
          <p:spPr>
            <a:xfrm>
              <a:off x="0" y="0"/>
              <a:ext cx="3861604" cy="1870224"/>
            </a:xfrm>
            <a:custGeom>
              <a:avLst/>
              <a:gdLst/>
              <a:ahLst/>
              <a:cxnLst/>
              <a:rect l="l" t="t" r="r" b="b"/>
              <a:pathLst>
                <a:path w="3861604" h="1870224">
                  <a:moveTo>
                    <a:pt x="48050" y="0"/>
                  </a:moveTo>
                  <a:lnTo>
                    <a:pt x="3813554" y="0"/>
                  </a:lnTo>
                  <a:cubicBezTo>
                    <a:pt x="3826298" y="0"/>
                    <a:pt x="3838520" y="5062"/>
                    <a:pt x="3847531" y="14074"/>
                  </a:cubicBezTo>
                  <a:cubicBezTo>
                    <a:pt x="3856542" y="23085"/>
                    <a:pt x="3861604" y="35307"/>
                    <a:pt x="3861604" y="48050"/>
                  </a:cubicBezTo>
                  <a:lnTo>
                    <a:pt x="3861604" y="1822174"/>
                  </a:lnTo>
                  <a:cubicBezTo>
                    <a:pt x="3861604" y="1834917"/>
                    <a:pt x="3856542" y="1847139"/>
                    <a:pt x="3847531" y="1856150"/>
                  </a:cubicBezTo>
                  <a:cubicBezTo>
                    <a:pt x="3838520" y="1865162"/>
                    <a:pt x="3826298" y="1870224"/>
                    <a:pt x="3813554" y="1870224"/>
                  </a:cubicBezTo>
                  <a:lnTo>
                    <a:pt x="48050" y="1870224"/>
                  </a:lnTo>
                  <a:cubicBezTo>
                    <a:pt x="35307" y="1870224"/>
                    <a:pt x="23085" y="1865162"/>
                    <a:pt x="14074" y="1856150"/>
                  </a:cubicBezTo>
                  <a:cubicBezTo>
                    <a:pt x="5062" y="1847139"/>
                    <a:pt x="0" y="1834917"/>
                    <a:pt x="0" y="1822174"/>
                  </a:cubicBezTo>
                  <a:lnTo>
                    <a:pt x="0" y="48050"/>
                  </a:lnTo>
                  <a:cubicBezTo>
                    <a:pt x="0" y="35307"/>
                    <a:pt x="5062" y="23085"/>
                    <a:pt x="14074" y="14074"/>
                  </a:cubicBezTo>
                  <a:cubicBezTo>
                    <a:pt x="23085" y="5062"/>
                    <a:pt x="35307" y="0"/>
                    <a:pt x="48050" y="0"/>
                  </a:cubicBezTo>
                  <a:close/>
                </a:path>
              </a:pathLst>
            </a:custGeom>
            <a:solidFill>
              <a:srgbClr val="59291B">
                <a:alpha val="32941"/>
              </a:srgbClr>
            </a:solidFill>
            <a:ln w="638175" cap="rnd">
              <a:solidFill>
                <a:srgbClr val="000000">
                  <a:alpha val="32941"/>
                </a:srgbClr>
              </a:solidFill>
              <a:prstDash val="solid"/>
              <a:round/>
            </a:ln>
          </p:spPr>
        </p:sp>
        <p:sp>
          <p:nvSpPr>
            <p:cNvPr id="6" name="TextBox 6"/>
            <p:cNvSpPr txBox="1"/>
            <p:nvPr/>
          </p:nvSpPr>
          <p:spPr>
            <a:xfrm>
              <a:off x="0" y="-38100"/>
              <a:ext cx="3861604" cy="1908324"/>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3349992" y="5002085"/>
            <a:ext cx="10984836" cy="1342391"/>
          </a:xfrm>
          <a:prstGeom prst="rect">
            <a:avLst/>
          </a:prstGeom>
        </p:spPr>
        <p:txBody>
          <a:bodyPr lIns="0" tIns="0" rIns="0" bIns="0" rtlCol="0" anchor="t">
            <a:spAutoFit/>
          </a:bodyPr>
          <a:lstStyle/>
          <a:p>
            <a:pPr algn="ctr">
              <a:lnSpc>
                <a:spcPts val="10100"/>
              </a:lnSpc>
            </a:pPr>
            <a:r>
              <a:rPr lang="en-US" sz="10100">
                <a:solidFill>
                  <a:srgbClr val="59291B"/>
                </a:solidFill>
                <a:latin typeface="Playfair Display 2 Heavy"/>
              </a:rPr>
              <a:t>BOBBI BROWN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Shape 45"/>
        <p:cNvGrpSpPr/>
        <p:nvPr/>
      </p:nvGrpSpPr>
      <p:grpSpPr>
        <a:xfrm>
          <a:off x="0" y="0"/>
          <a:ext cx="0" cy="0"/>
          <a:chOff x="0" y="0"/>
          <a:chExt cx="0" cy="0"/>
        </a:xfrm>
      </p:grpSpPr>
      <p:sp>
        <p:nvSpPr>
          <p:cNvPr id="46" name="Google Shape;46;p1"/>
          <p:cNvSpPr/>
          <p:nvPr/>
        </p:nvSpPr>
        <p:spPr>
          <a:xfrm rot="-1111536">
            <a:off x="8414158" y="886134"/>
            <a:ext cx="10436174" cy="8481763"/>
          </a:xfrm>
          <a:custGeom>
            <a:avLst/>
            <a:gdLst/>
            <a:ahLst/>
            <a:cxnLst/>
            <a:rect l="l" t="t" r="r" b="b"/>
            <a:pathLst>
              <a:path w="10443683" h="8487866" extrusionOk="0">
                <a:moveTo>
                  <a:pt x="0" y="0"/>
                </a:moveTo>
                <a:lnTo>
                  <a:pt x="10443683" y="0"/>
                </a:lnTo>
                <a:lnTo>
                  <a:pt x="10443683" y="8487866"/>
                </a:lnTo>
                <a:lnTo>
                  <a:pt x="0" y="8487866"/>
                </a:lnTo>
                <a:lnTo>
                  <a:pt x="0" y="0"/>
                </a:lnTo>
                <a:close/>
              </a:path>
            </a:pathLst>
          </a:custGeom>
          <a:blipFill rotWithShape="1">
            <a:blip r:embed="rId2">
              <a:alphaModFix amt="30000"/>
            </a:blip>
            <a:stretch>
              <a:fillRect/>
            </a:stretch>
          </a:blipFill>
          <a:ln>
            <a:noFill/>
          </a:ln>
        </p:spPr>
      </p:sp>
      <p:sp>
        <p:nvSpPr>
          <p:cNvPr id="47" name="Google Shape;47;p1"/>
          <p:cNvSpPr/>
          <p:nvPr/>
        </p:nvSpPr>
        <p:spPr>
          <a:xfrm>
            <a:off x="-6692208" y="7704819"/>
            <a:ext cx="9727319" cy="3106962"/>
          </a:xfrm>
          <a:custGeom>
            <a:avLst/>
            <a:gdLst/>
            <a:ahLst/>
            <a:cxnLst/>
            <a:rect l="l" t="t" r="r" b="b"/>
            <a:pathLst>
              <a:path w="9727319" h="3106962" extrusionOk="0">
                <a:moveTo>
                  <a:pt x="0" y="0"/>
                </a:moveTo>
                <a:lnTo>
                  <a:pt x="9727318" y="0"/>
                </a:lnTo>
                <a:lnTo>
                  <a:pt x="9727318" y="3106962"/>
                </a:lnTo>
                <a:lnTo>
                  <a:pt x="0" y="3106962"/>
                </a:lnTo>
                <a:lnTo>
                  <a:pt x="0" y="0"/>
                </a:lnTo>
                <a:close/>
              </a:path>
            </a:pathLst>
          </a:custGeom>
          <a:blipFill rotWithShape="1">
            <a:blip r:embed="rId3">
              <a:alphaModFix amt="43000"/>
            </a:blip>
            <a:stretch>
              <a:fillRect/>
            </a:stretch>
          </a:blipFill>
          <a:ln>
            <a:noFill/>
          </a:ln>
        </p:spPr>
      </p:sp>
      <p:sp>
        <p:nvSpPr>
          <p:cNvPr id="48" name="Google Shape;48;p1"/>
          <p:cNvSpPr txBox="1"/>
          <p:nvPr/>
        </p:nvSpPr>
        <p:spPr>
          <a:xfrm>
            <a:off x="552508" y="1444066"/>
            <a:ext cx="17183100" cy="9543300"/>
          </a:xfrm>
          <a:prstGeom prst="rect">
            <a:avLst/>
          </a:prstGeom>
          <a:noFill/>
          <a:ln>
            <a:noFill/>
          </a:ln>
        </p:spPr>
        <p:txBody>
          <a:bodyPr spcFirstLastPara="1" wrap="square" lIns="0" tIns="0" rIns="0" bIns="0" anchor="t" anchorCtr="0">
            <a:spAutoFit/>
          </a:bodyPr>
          <a:lstStyle/>
          <a:p>
            <a:pPr marL="0" marR="0" lvl="0" indent="0" algn="l" rtl="0">
              <a:lnSpc>
                <a:spcPct val="214166"/>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3855" b="1" i="0" u="none" strike="noStrike" cap="none">
                <a:solidFill>
                  <a:srgbClr val="6B002A"/>
                </a:solidFill>
                <a:latin typeface="Playfair Display"/>
                <a:ea typeface="Playfair Display"/>
                <a:cs typeface="Playfair Display"/>
                <a:sym typeface="Playfair Display"/>
              </a:rPr>
              <a:t>HISTORY OF BOBBI BROWN: </a:t>
            </a:r>
            <a:endParaRPr/>
          </a:p>
          <a:p>
            <a:pPr marL="0" marR="0" lvl="0" indent="0" algn="l" rtl="0">
              <a:lnSpc>
                <a:spcPct val="100000"/>
              </a:lnSpc>
              <a:spcBef>
                <a:spcPts val="0"/>
              </a:spcBef>
              <a:spcAft>
                <a:spcPts val="0"/>
              </a:spcAft>
              <a:buNone/>
            </a:pPr>
            <a:endParaRPr sz="3855"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r>
              <a:rPr lang="en-US" sz="3855" b="1" i="0" u="none" strike="noStrike" cap="none">
                <a:solidFill>
                  <a:srgbClr val="6B002A"/>
                </a:solidFill>
                <a:latin typeface="Playfair Display"/>
                <a:ea typeface="Playfair Display"/>
                <a:cs typeface="Playfair Display"/>
                <a:sym typeface="Playfair Display"/>
              </a:rPr>
              <a:t>●  founded by makeup artist Bobbi Brown in 1991. </a:t>
            </a:r>
            <a:endParaRPr sz="3855"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855" b="1">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r>
              <a:rPr lang="en-US" sz="3855" b="1">
                <a:solidFill>
                  <a:srgbClr val="6B002A"/>
                </a:solidFill>
                <a:latin typeface="Playfair Display"/>
                <a:ea typeface="Playfair Display"/>
                <a:cs typeface="Playfair Display"/>
                <a:sym typeface="Playfair Display"/>
              </a:rPr>
              <a:t>●</a:t>
            </a:r>
            <a:r>
              <a:rPr lang="en-US" sz="3855" b="1" i="0" u="none" strike="noStrike" cap="none">
                <a:solidFill>
                  <a:srgbClr val="6B002A"/>
                </a:solidFill>
                <a:latin typeface="Playfair Display"/>
                <a:ea typeface="Playfair Display"/>
                <a:cs typeface="Playfair Display"/>
                <a:sym typeface="Playfair Display"/>
              </a:rPr>
              <a:t>gained popularity for its high-quality products</a:t>
            </a:r>
            <a:r>
              <a:rPr lang="en-US" sz="3855" b="1">
                <a:solidFill>
                  <a:srgbClr val="6B002A"/>
                </a:solidFill>
                <a:latin typeface="Playfair Display"/>
                <a:ea typeface="Playfair Display"/>
                <a:cs typeface="Playfair Display"/>
                <a:sym typeface="Playfair Display"/>
              </a:rPr>
              <a:t>.</a:t>
            </a:r>
            <a:endParaRPr sz="3855" b="1">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855" b="1">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r>
              <a:rPr lang="en-US" sz="3855" b="1" i="0" u="none" strike="noStrike" cap="none">
                <a:solidFill>
                  <a:srgbClr val="6B002A"/>
                </a:solidFill>
                <a:latin typeface="Playfair Display"/>
                <a:ea typeface="Playfair Display"/>
                <a:cs typeface="Playfair Display"/>
                <a:sym typeface="Playfair Display"/>
              </a:rPr>
              <a:t>● Acquisition by Estée Lauder:</a:t>
            </a:r>
            <a:r>
              <a:rPr lang="en-US" sz="3855" b="1">
                <a:solidFill>
                  <a:srgbClr val="6B002A"/>
                </a:solidFill>
                <a:latin typeface="Playfair Display"/>
                <a:ea typeface="Playfair Display"/>
                <a:cs typeface="Playfair Display"/>
                <a:sym typeface="Playfair Display"/>
              </a:rPr>
              <a:t> </a:t>
            </a:r>
            <a:r>
              <a:rPr lang="en-US" sz="3855" b="1" i="0" u="none" strike="noStrike" cap="none">
                <a:solidFill>
                  <a:srgbClr val="6B002A"/>
                </a:solidFill>
                <a:latin typeface="Playfair Display"/>
                <a:ea typeface="Playfair Display"/>
                <a:cs typeface="Playfair Display"/>
                <a:sym typeface="Playfair Display"/>
              </a:rPr>
              <a:t>provided greater resources and opportunities for expansion. </a:t>
            </a:r>
            <a:endParaRPr sz="3855"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855" b="1">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r>
              <a:rPr lang="en-US" sz="3855" b="1" i="0" u="none" strike="noStrike" cap="none">
                <a:solidFill>
                  <a:srgbClr val="6B002A"/>
                </a:solidFill>
                <a:latin typeface="Playfair Display"/>
                <a:ea typeface="Playfair Display"/>
                <a:cs typeface="Playfair Display"/>
                <a:sym typeface="Playfair Display"/>
              </a:rPr>
              <a:t>● Global Expansion: establishing a strong presence in various countries and becoming a beloved brand worldwide. </a:t>
            </a:r>
            <a:endParaRPr/>
          </a:p>
          <a:p>
            <a:pPr marL="0" marR="0" lvl="0" indent="0" algn="l" rtl="0">
              <a:lnSpc>
                <a:spcPct val="100000"/>
              </a:lnSpc>
              <a:spcBef>
                <a:spcPts val="0"/>
              </a:spcBef>
              <a:spcAft>
                <a:spcPts val="0"/>
              </a:spcAft>
              <a:buNone/>
            </a:pPr>
            <a:endParaRPr sz="3855"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855"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855"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855" b="1" i="0" u="none" strike="noStrike" cap="none">
              <a:solidFill>
                <a:srgbClr val="6B002A"/>
              </a:solidFill>
              <a:latin typeface="Playfair Display"/>
              <a:ea typeface="Playfair Display"/>
              <a:cs typeface="Playfair Display"/>
              <a:sym typeface="Playfair Displa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Shape 49"/>
        <p:cNvGrpSpPr/>
        <p:nvPr/>
      </p:nvGrpSpPr>
      <p:grpSpPr>
        <a:xfrm>
          <a:off x="0" y="0"/>
          <a:ext cx="0" cy="0"/>
          <a:chOff x="0" y="0"/>
          <a:chExt cx="0" cy="0"/>
        </a:xfrm>
      </p:grpSpPr>
      <p:sp>
        <p:nvSpPr>
          <p:cNvPr id="50" name="Google Shape;50;p2"/>
          <p:cNvSpPr/>
          <p:nvPr/>
        </p:nvSpPr>
        <p:spPr>
          <a:xfrm rot="-1111536">
            <a:off x="8414158" y="886134"/>
            <a:ext cx="10436174" cy="8481763"/>
          </a:xfrm>
          <a:custGeom>
            <a:avLst/>
            <a:gdLst/>
            <a:ahLst/>
            <a:cxnLst/>
            <a:rect l="l" t="t" r="r" b="b"/>
            <a:pathLst>
              <a:path w="10443683" h="8487866" extrusionOk="0">
                <a:moveTo>
                  <a:pt x="0" y="0"/>
                </a:moveTo>
                <a:lnTo>
                  <a:pt x="10443683" y="0"/>
                </a:lnTo>
                <a:lnTo>
                  <a:pt x="10443683" y="8487866"/>
                </a:lnTo>
                <a:lnTo>
                  <a:pt x="0" y="8487866"/>
                </a:lnTo>
                <a:lnTo>
                  <a:pt x="0" y="0"/>
                </a:lnTo>
                <a:close/>
              </a:path>
            </a:pathLst>
          </a:custGeom>
          <a:blipFill rotWithShape="1">
            <a:blip r:embed="rId2">
              <a:alphaModFix amt="30000"/>
            </a:blip>
            <a:stretch>
              <a:fillRect/>
            </a:stretch>
          </a:blipFill>
          <a:ln>
            <a:noFill/>
          </a:ln>
        </p:spPr>
      </p:sp>
      <p:sp>
        <p:nvSpPr>
          <p:cNvPr id="51" name="Google Shape;51;p2"/>
          <p:cNvSpPr/>
          <p:nvPr/>
        </p:nvSpPr>
        <p:spPr>
          <a:xfrm>
            <a:off x="-6692208" y="7704819"/>
            <a:ext cx="9727319" cy="3106962"/>
          </a:xfrm>
          <a:custGeom>
            <a:avLst/>
            <a:gdLst/>
            <a:ahLst/>
            <a:cxnLst/>
            <a:rect l="l" t="t" r="r" b="b"/>
            <a:pathLst>
              <a:path w="9727319" h="3106962" extrusionOk="0">
                <a:moveTo>
                  <a:pt x="0" y="0"/>
                </a:moveTo>
                <a:lnTo>
                  <a:pt x="9727318" y="0"/>
                </a:lnTo>
                <a:lnTo>
                  <a:pt x="9727318" y="3106962"/>
                </a:lnTo>
                <a:lnTo>
                  <a:pt x="0" y="3106962"/>
                </a:lnTo>
                <a:lnTo>
                  <a:pt x="0" y="0"/>
                </a:lnTo>
                <a:close/>
              </a:path>
            </a:pathLst>
          </a:custGeom>
          <a:blipFill rotWithShape="1">
            <a:blip r:embed="rId3">
              <a:alphaModFix amt="43000"/>
            </a:blip>
            <a:stretch>
              <a:fillRect/>
            </a:stretch>
          </a:blipFill>
          <a:ln>
            <a:noFill/>
          </a:ln>
        </p:spPr>
      </p:sp>
      <p:sp>
        <p:nvSpPr>
          <p:cNvPr id="52" name="Google Shape;52;p2"/>
          <p:cNvSpPr txBox="1"/>
          <p:nvPr/>
        </p:nvSpPr>
        <p:spPr>
          <a:xfrm>
            <a:off x="521050" y="1097525"/>
            <a:ext cx="17183100" cy="9909000"/>
          </a:xfrm>
          <a:prstGeom prst="rect">
            <a:avLst/>
          </a:prstGeom>
          <a:noFill/>
          <a:ln>
            <a:noFill/>
          </a:ln>
        </p:spPr>
        <p:txBody>
          <a:bodyPr spcFirstLastPara="1" wrap="square" lIns="0" tIns="0" rIns="0" bIns="0" anchor="t" anchorCtr="0">
            <a:spAutoFit/>
          </a:bodyPr>
          <a:lstStyle/>
          <a:p>
            <a:pPr marL="0" marR="0" lvl="0" indent="0" algn="l" rtl="0">
              <a:lnSpc>
                <a:spcPct val="219722"/>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3955" b="1" i="0" u="none" strike="noStrike" cap="none">
                <a:solidFill>
                  <a:srgbClr val="6B002A"/>
                </a:solidFill>
                <a:latin typeface="Playfair Display"/>
                <a:ea typeface="Playfair Display"/>
                <a:cs typeface="Playfair Display"/>
                <a:sym typeface="Playfair Display"/>
              </a:rPr>
              <a:t>MAKEUP AND SKINCARE PRODUCTS OF BOBBI BROWN: </a:t>
            </a:r>
            <a:endParaRPr/>
          </a:p>
          <a:p>
            <a:pPr marL="0" marR="0" lvl="0" indent="0" algn="l" rtl="0">
              <a:lnSpc>
                <a:spcPct val="100000"/>
              </a:lnSpc>
              <a:spcBef>
                <a:spcPts val="0"/>
              </a:spcBef>
              <a:spcAft>
                <a:spcPts val="0"/>
              </a:spcAft>
              <a:buNone/>
            </a:pPr>
            <a:endParaRPr sz="3955"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r>
              <a:rPr lang="en-US" sz="3955" b="1" i="0" u="none" strike="noStrike" cap="none">
                <a:solidFill>
                  <a:srgbClr val="6B002A"/>
                </a:solidFill>
                <a:latin typeface="Playfair Display"/>
                <a:ea typeface="Playfair Display"/>
                <a:cs typeface="Playfair Display"/>
                <a:sym typeface="Playfair Display"/>
              </a:rPr>
              <a:t>● Foundation: Such as  Long-Wear Weightless Foundation, Foundation Stick</a:t>
            </a:r>
            <a:r>
              <a:rPr lang="en-US" sz="3955" b="1">
                <a:solidFill>
                  <a:srgbClr val="6B002A"/>
                </a:solidFill>
                <a:latin typeface="Playfair Display"/>
                <a:ea typeface="Playfair Display"/>
                <a:cs typeface="Playfair Display"/>
                <a:sym typeface="Playfair Display"/>
              </a:rPr>
              <a:t> </a:t>
            </a:r>
            <a:r>
              <a:rPr lang="en-US" sz="3955" b="1" i="0" u="none" strike="noStrike" cap="none">
                <a:solidFill>
                  <a:srgbClr val="6B002A"/>
                </a:solidFill>
                <a:latin typeface="Playfair Display"/>
                <a:ea typeface="Playfair Display"/>
                <a:cs typeface="Playfair Display"/>
                <a:sym typeface="Playfair Display"/>
              </a:rPr>
              <a:t>and Intensive Skin Serum Foundation.</a:t>
            </a:r>
            <a:endParaRPr sz="3955"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r>
              <a:rPr lang="en-US" sz="3955" b="1" i="0" u="none" strike="noStrike" cap="none">
                <a:solidFill>
                  <a:srgbClr val="6B002A"/>
                </a:solidFill>
                <a:latin typeface="Playfair Display"/>
                <a:ea typeface="Playfair Display"/>
                <a:cs typeface="Playfair Display"/>
                <a:sym typeface="Playfair Display"/>
              </a:rPr>
              <a:t> </a:t>
            </a:r>
            <a:endParaRPr/>
          </a:p>
          <a:p>
            <a:pPr marL="0" marR="0" lvl="0" indent="0" algn="l" rtl="0">
              <a:lnSpc>
                <a:spcPct val="100000"/>
              </a:lnSpc>
              <a:spcBef>
                <a:spcPts val="0"/>
              </a:spcBef>
              <a:spcAft>
                <a:spcPts val="0"/>
              </a:spcAft>
              <a:buNone/>
            </a:pPr>
            <a:r>
              <a:rPr lang="en-US" sz="3955" b="1" i="0" u="none" strike="noStrike" cap="none">
                <a:solidFill>
                  <a:srgbClr val="6B002A"/>
                </a:solidFill>
                <a:latin typeface="Playfair Display"/>
                <a:ea typeface="Playfair Display"/>
                <a:cs typeface="Playfair Display"/>
                <a:sym typeface="Playfair Display"/>
              </a:rPr>
              <a:t>● Concealer: the Instant Full Cover Concealer and Creamy Concealer Kit.</a:t>
            </a:r>
            <a:endParaRPr sz="3955"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r>
              <a:rPr lang="en-US" sz="3955" b="1" i="0" u="none" strike="noStrike" cap="none">
                <a:solidFill>
                  <a:srgbClr val="6B002A"/>
                </a:solidFill>
                <a:latin typeface="Playfair Display"/>
                <a:ea typeface="Playfair Display"/>
                <a:cs typeface="Playfair Display"/>
                <a:sym typeface="Playfair Display"/>
              </a:rPr>
              <a:t> </a:t>
            </a:r>
            <a:endParaRPr/>
          </a:p>
          <a:p>
            <a:pPr marL="0" marR="0" lvl="0" indent="0" algn="l" rtl="0">
              <a:lnSpc>
                <a:spcPct val="100000"/>
              </a:lnSpc>
              <a:spcBef>
                <a:spcPts val="0"/>
              </a:spcBef>
              <a:spcAft>
                <a:spcPts val="0"/>
              </a:spcAft>
              <a:buNone/>
            </a:pPr>
            <a:r>
              <a:rPr lang="en-US" sz="3955" b="1" i="0" u="none" strike="noStrike" cap="none">
                <a:solidFill>
                  <a:srgbClr val="6B002A"/>
                </a:solidFill>
                <a:latin typeface="Playfair Display"/>
                <a:ea typeface="Playfair Display"/>
                <a:cs typeface="Playfair Display"/>
                <a:sym typeface="Playfair Display"/>
              </a:rPr>
              <a:t>● Lipstick: including the Luxe Lip Color, Crushed Lip Color and Nourishing Lip Color.</a:t>
            </a:r>
            <a:endParaRPr sz="3955"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955" b="1">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US" sz="3955" b="1" i="0" u="none" strike="noStrike" cap="none">
                <a:solidFill>
                  <a:srgbClr val="6B002A"/>
                </a:solidFill>
                <a:latin typeface="Playfair Display"/>
                <a:ea typeface="Playfair Display"/>
                <a:cs typeface="Playfair Display"/>
                <a:sym typeface="Playfair Display"/>
              </a:rPr>
              <a:t>● Skincare: moisturizers, serums and cleansers, tailored to various skin types. </a:t>
            </a:r>
            <a:endParaRPr/>
          </a:p>
          <a:p>
            <a:pPr marL="0" marR="0" lvl="0" indent="0" algn="l" rtl="0">
              <a:lnSpc>
                <a:spcPct val="100000"/>
              </a:lnSpc>
              <a:spcBef>
                <a:spcPts val="0"/>
              </a:spcBef>
              <a:spcAft>
                <a:spcPts val="0"/>
              </a:spcAft>
              <a:buNone/>
            </a:pPr>
            <a:endParaRPr sz="3955"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955"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955" b="1" i="0" u="none" strike="noStrike" cap="none">
              <a:solidFill>
                <a:srgbClr val="6B002A"/>
              </a:solidFill>
              <a:latin typeface="Playfair Display"/>
              <a:ea typeface="Playfair Display"/>
              <a:cs typeface="Playfair Display"/>
              <a:sym typeface="Playfair Display"/>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Shape 53"/>
        <p:cNvGrpSpPr/>
        <p:nvPr/>
      </p:nvGrpSpPr>
      <p:grpSpPr>
        <a:xfrm>
          <a:off x="0" y="0"/>
          <a:ext cx="0" cy="0"/>
          <a:chOff x="0" y="0"/>
          <a:chExt cx="0" cy="0"/>
        </a:xfrm>
      </p:grpSpPr>
      <p:sp>
        <p:nvSpPr>
          <p:cNvPr id="54" name="Google Shape;54;p3"/>
          <p:cNvSpPr/>
          <p:nvPr/>
        </p:nvSpPr>
        <p:spPr>
          <a:xfrm rot="-1111536">
            <a:off x="8414158" y="886134"/>
            <a:ext cx="10436174" cy="8481763"/>
          </a:xfrm>
          <a:custGeom>
            <a:avLst/>
            <a:gdLst/>
            <a:ahLst/>
            <a:cxnLst/>
            <a:rect l="l" t="t" r="r" b="b"/>
            <a:pathLst>
              <a:path w="10443683" h="8487866" extrusionOk="0">
                <a:moveTo>
                  <a:pt x="0" y="0"/>
                </a:moveTo>
                <a:lnTo>
                  <a:pt x="10443683" y="0"/>
                </a:lnTo>
                <a:lnTo>
                  <a:pt x="10443683" y="8487866"/>
                </a:lnTo>
                <a:lnTo>
                  <a:pt x="0" y="8487866"/>
                </a:lnTo>
                <a:lnTo>
                  <a:pt x="0" y="0"/>
                </a:lnTo>
                <a:close/>
              </a:path>
            </a:pathLst>
          </a:custGeom>
          <a:blipFill rotWithShape="1">
            <a:blip r:embed="rId2">
              <a:alphaModFix amt="30000"/>
            </a:blip>
            <a:stretch>
              <a:fillRect/>
            </a:stretch>
          </a:blipFill>
          <a:ln>
            <a:noFill/>
          </a:ln>
        </p:spPr>
      </p:sp>
      <p:sp>
        <p:nvSpPr>
          <p:cNvPr id="55" name="Google Shape;55;p3"/>
          <p:cNvSpPr/>
          <p:nvPr/>
        </p:nvSpPr>
        <p:spPr>
          <a:xfrm>
            <a:off x="-6692208" y="7704819"/>
            <a:ext cx="9727319" cy="3106962"/>
          </a:xfrm>
          <a:custGeom>
            <a:avLst/>
            <a:gdLst/>
            <a:ahLst/>
            <a:cxnLst/>
            <a:rect l="l" t="t" r="r" b="b"/>
            <a:pathLst>
              <a:path w="9727319" h="3106962" extrusionOk="0">
                <a:moveTo>
                  <a:pt x="0" y="0"/>
                </a:moveTo>
                <a:lnTo>
                  <a:pt x="9727318" y="0"/>
                </a:lnTo>
                <a:lnTo>
                  <a:pt x="9727318" y="3106962"/>
                </a:lnTo>
                <a:lnTo>
                  <a:pt x="0" y="3106962"/>
                </a:lnTo>
                <a:lnTo>
                  <a:pt x="0" y="0"/>
                </a:lnTo>
                <a:close/>
              </a:path>
            </a:pathLst>
          </a:custGeom>
          <a:blipFill rotWithShape="1">
            <a:blip r:embed="rId3">
              <a:alphaModFix amt="43000"/>
            </a:blip>
            <a:stretch>
              <a:fillRect/>
            </a:stretch>
          </a:blipFill>
          <a:ln>
            <a:noFill/>
          </a:ln>
        </p:spPr>
      </p:sp>
      <p:sp>
        <p:nvSpPr>
          <p:cNvPr id="56" name="Google Shape;56;p3"/>
          <p:cNvSpPr txBox="1"/>
          <p:nvPr/>
        </p:nvSpPr>
        <p:spPr>
          <a:xfrm>
            <a:off x="1028700" y="160171"/>
            <a:ext cx="16230600" cy="11371200"/>
          </a:xfrm>
          <a:prstGeom prst="rect">
            <a:avLst/>
          </a:prstGeom>
          <a:noFill/>
          <a:ln>
            <a:noFill/>
          </a:ln>
        </p:spPr>
        <p:txBody>
          <a:bodyPr spcFirstLastPara="1" wrap="square" lIns="0" tIns="0" rIns="0" bIns="0" anchor="t" anchorCtr="0">
            <a:spAutoFit/>
          </a:bodyPr>
          <a:lstStyle/>
          <a:p>
            <a:pPr marL="0" marR="0" lvl="0" indent="0" algn="l" rtl="0">
              <a:lnSpc>
                <a:spcPct val="202277"/>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lnSpc>
                <a:spcPct val="202277"/>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lnSpc>
                <a:spcPct val="202277"/>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3641" b="1" i="0" u="none" strike="noStrike" cap="none">
                <a:solidFill>
                  <a:srgbClr val="6B002A"/>
                </a:solidFill>
                <a:latin typeface="Playfair Display"/>
                <a:ea typeface="Playfair Display"/>
                <a:cs typeface="Playfair Display"/>
                <a:sym typeface="Playfair Display"/>
              </a:rPr>
              <a:t>PRICING OF BOBBI BROWN COSMETIC PRODUCTS : </a:t>
            </a:r>
            <a:endParaRPr/>
          </a:p>
          <a:p>
            <a:pPr marL="0" marR="0" lvl="0" indent="0" algn="l" rtl="0">
              <a:lnSpc>
                <a:spcPct val="100000"/>
              </a:lnSpc>
              <a:spcBef>
                <a:spcPts val="0"/>
              </a:spcBef>
              <a:spcAft>
                <a:spcPts val="0"/>
              </a:spcAft>
              <a:buNone/>
            </a:pPr>
            <a:endParaRPr sz="3641"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r>
              <a:rPr lang="en-US" sz="3641" b="1" i="0" u="none" strike="noStrike" cap="none">
                <a:solidFill>
                  <a:srgbClr val="6B002A"/>
                </a:solidFill>
                <a:latin typeface="Playfair Display"/>
                <a:ea typeface="Playfair Display"/>
                <a:cs typeface="Playfair Display"/>
                <a:sym typeface="Playfair Display"/>
              </a:rPr>
              <a:t>Bobbi Brown is considered a high-end cosmetics brand </a:t>
            </a:r>
            <a:r>
              <a:rPr lang="en-US" sz="3641" b="1">
                <a:solidFill>
                  <a:srgbClr val="6B002A"/>
                </a:solidFill>
                <a:latin typeface="Playfair Display"/>
                <a:ea typeface="Playfair Display"/>
                <a:cs typeface="Playfair Display"/>
                <a:sym typeface="Playfair Display"/>
              </a:rPr>
              <a:t>.</a:t>
            </a:r>
            <a:r>
              <a:rPr lang="en-US" sz="3641" b="1" i="0" u="none" strike="noStrike" cap="none">
                <a:solidFill>
                  <a:srgbClr val="6B002A"/>
                </a:solidFill>
                <a:latin typeface="Playfair Display"/>
                <a:ea typeface="Playfair Display"/>
                <a:cs typeface="Playfair Display"/>
                <a:sym typeface="Playfair Display"/>
              </a:rPr>
              <a:t> Here are some general price ranges  of their popular products: </a:t>
            </a:r>
            <a:endParaRPr/>
          </a:p>
          <a:p>
            <a:pPr marL="0" marR="0" lvl="0" indent="0" algn="l" rtl="0">
              <a:lnSpc>
                <a:spcPct val="100000"/>
              </a:lnSpc>
              <a:spcBef>
                <a:spcPts val="0"/>
              </a:spcBef>
              <a:spcAft>
                <a:spcPts val="0"/>
              </a:spcAft>
              <a:buNone/>
            </a:pPr>
            <a:endParaRPr sz="3641"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r>
              <a:rPr lang="en-US" sz="3641" b="1" i="0" u="none" strike="noStrike" cap="none">
                <a:solidFill>
                  <a:srgbClr val="6B002A"/>
                </a:solidFill>
                <a:latin typeface="Playfair Display"/>
                <a:ea typeface="Playfair Display"/>
                <a:cs typeface="Playfair Display"/>
                <a:sym typeface="Playfair Display"/>
              </a:rPr>
              <a:t>● Foundation: around 3000/- to 5000/-, depending on  size. </a:t>
            </a:r>
            <a:endParaRPr sz="3641"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641" b="1">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r>
              <a:rPr lang="en-US" sz="3641" b="1" i="0" u="none" strike="noStrike" cap="none">
                <a:solidFill>
                  <a:srgbClr val="6B002A"/>
                </a:solidFill>
                <a:latin typeface="Playfair Display"/>
                <a:ea typeface="Playfair Display"/>
                <a:cs typeface="Playfair Display"/>
                <a:sym typeface="Playfair Display"/>
              </a:rPr>
              <a:t>● Concealer: between 2400/- to 4000/-, </a:t>
            </a:r>
            <a:endParaRPr sz="3641"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641" b="1">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r>
              <a:rPr lang="en-US" sz="3641" b="1" i="0" u="none" strike="noStrike" cap="none">
                <a:solidFill>
                  <a:srgbClr val="6B002A"/>
                </a:solidFill>
                <a:latin typeface="Playfair Display"/>
                <a:ea typeface="Playfair Display"/>
                <a:cs typeface="Playfair Display"/>
                <a:sym typeface="Playfair Display"/>
              </a:rPr>
              <a:t>● Lipstick: typically priced around 2000/- to 3500/-. </a:t>
            </a:r>
            <a:endParaRPr sz="3641"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641" b="1">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US" sz="3641" b="1" i="0" u="none" strike="noStrike" cap="none">
                <a:solidFill>
                  <a:srgbClr val="6B002A"/>
                </a:solidFill>
                <a:latin typeface="Playfair Display"/>
                <a:ea typeface="Playfair Display"/>
                <a:cs typeface="Playfair Display"/>
                <a:sym typeface="Playfair Display"/>
              </a:rPr>
              <a:t> ● Skincare:</a:t>
            </a:r>
            <a:r>
              <a:rPr lang="en-US" sz="3641" b="1">
                <a:solidFill>
                  <a:srgbClr val="6B002A"/>
                </a:solidFill>
                <a:latin typeface="Playfair Display"/>
                <a:ea typeface="Playfair Display"/>
                <a:cs typeface="Playfair Display"/>
                <a:sym typeface="Playfair Display"/>
              </a:rPr>
              <a:t> </a:t>
            </a:r>
            <a:r>
              <a:rPr lang="en-US" sz="3641" b="1" i="0" u="none" strike="noStrike" cap="none">
                <a:solidFill>
                  <a:srgbClr val="6B002A"/>
                </a:solidFill>
                <a:latin typeface="Playfair Display"/>
                <a:ea typeface="Playfair Display"/>
                <a:cs typeface="Playfair Display"/>
                <a:sym typeface="Playfair Display"/>
              </a:rPr>
              <a:t>ranging from around 1600/- to over 8200/-. </a:t>
            </a:r>
            <a:endParaRPr/>
          </a:p>
          <a:p>
            <a:pPr marL="0" marR="0" lvl="0" indent="0" algn="l" rtl="0">
              <a:lnSpc>
                <a:spcPct val="100000"/>
              </a:lnSpc>
              <a:spcBef>
                <a:spcPts val="0"/>
              </a:spcBef>
              <a:spcAft>
                <a:spcPts val="0"/>
              </a:spcAft>
              <a:buNone/>
            </a:pPr>
            <a:endParaRPr sz="3641"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641"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641"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641"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641" b="1" i="0" u="none" strike="noStrike" cap="none">
              <a:solidFill>
                <a:srgbClr val="6B002A"/>
              </a:solidFill>
              <a:latin typeface="Playfair Display"/>
              <a:ea typeface="Playfair Display"/>
              <a:cs typeface="Playfair Display"/>
              <a:sym typeface="Playfair Display"/>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Shape 57"/>
        <p:cNvGrpSpPr/>
        <p:nvPr/>
      </p:nvGrpSpPr>
      <p:grpSpPr>
        <a:xfrm>
          <a:off x="0" y="0"/>
          <a:ext cx="0" cy="0"/>
          <a:chOff x="0" y="0"/>
          <a:chExt cx="0" cy="0"/>
        </a:xfrm>
      </p:grpSpPr>
      <p:sp>
        <p:nvSpPr>
          <p:cNvPr id="58" name="Google Shape;58;p4"/>
          <p:cNvSpPr/>
          <p:nvPr/>
        </p:nvSpPr>
        <p:spPr>
          <a:xfrm rot="-1111536">
            <a:off x="8414158" y="886134"/>
            <a:ext cx="10436174" cy="8481763"/>
          </a:xfrm>
          <a:custGeom>
            <a:avLst/>
            <a:gdLst/>
            <a:ahLst/>
            <a:cxnLst/>
            <a:rect l="l" t="t" r="r" b="b"/>
            <a:pathLst>
              <a:path w="10443683" h="8487866" extrusionOk="0">
                <a:moveTo>
                  <a:pt x="0" y="0"/>
                </a:moveTo>
                <a:lnTo>
                  <a:pt x="10443683" y="0"/>
                </a:lnTo>
                <a:lnTo>
                  <a:pt x="10443683" y="8487866"/>
                </a:lnTo>
                <a:lnTo>
                  <a:pt x="0" y="8487866"/>
                </a:lnTo>
                <a:lnTo>
                  <a:pt x="0" y="0"/>
                </a:lnTo>
                <a:close/>
              </a:path>
            </a:pathLst>
          </a:custGeom>
          <a:blipFill rotWithShape="1">
            <a:blip r:embed="rId2">
              <a:alphaModFix amt="30000"/>
            </a:blip>
            <a:stretch>
              <a:fillRect/>
            </a:stretch>
          </a:blipFill>
          <a:ln>
            <a:noFill/>
          </a:ln>
        </p:spPr>
      </p:sp>
      <p:sp>
        <p:nvSpPr>
          <p:cNvPr id="59" name="Google Shape;59;p4"/>
          <p:cNvSpPr/>
          <p:nvPr/>
        </p:nvSpPr>
        <p:spPr>
          <a:xfrm>
            <a:off x="-6692208" y="7704819"/>
            <a:ext cx="9727319" cy="3106962"/>
          </a:xfrm>
          <a:custGeom>
            <a:avLst/>
            <a:gdLst/>
            <a:ahLst/>
            <a:cxnLst/>
            <a:rect l="l" t="t" r="r" b="b"/>
            <a:pathLst>
              <a:path w="9727319" h="3106962" extrusionOk="0">
                <a:moveTo>
                  <a:pt x="0" y="0"/>
                </a:moveTo>
                <a:lnTo>
                  <a:pt x="9727318" y="0"/>
                </a:lnTo>
                <a:lnTo>
                  <a:pt x="9727318" y="3106962"/>
                </a:lnTo>
                <a:lnTo>
                  <a:pt x="0" y="3106962"/>
                </a:lnTo>
                <a:lnTo>
                  <a:pt x="0" y="0"/>
                </a:lnTo>
                <a:close/>
              </a:path>
            </a:pathLst>
          </a:custGeom>
          <a:blipFill rotWithShape="1">
            <a:blip r:embed="rId3">
              <a:alphaModFix amt="43000"/>
            </a:blip>
            <a:stretch>
              <a:fillRect/>
            </a:stretch>
          </a:blipFill>
          <a:ln>
            <a:noFill/>
          </a:ln>
        </p:spPr>
      </p:sp>
      <p:sp>
        <p:nvSpPr>
          <p:cNvPr id="60" name="Google Shape;60;p4"/>
          <p:cNvSpPr txBox="1"/>
          <p:nvPr/>
        </p:nvSpPr>
        <p:spPr>
          <a:xfrm>
            <a:off x="552508" y="66675"/>
            <a:ext cx="16706700" cy="15584700"/>
          </a:xfrm>
          <a:prstGeom prst="rect">
            <a:avLst/>
          </a:prstGeom>
          <a:noFill/>
          <a:ln>
            <a:noFill/>
          </a:ln>
        </p:spPr>
        <p:txBody>
          <a:bodyPr spcFirstLastPara="1" wrap="square" lIns="0" tIns="0" rIns="0" bIns="0" anchor="t" anchorCtr="0">
            <a:spAutoFit/>
          </a:bodyPr>
          <a:lstStyle/>
          <a:p>
            <a:pPr marL="0" marR="0" lvl="0" indent="0" algn="l" rtl="0">
              <a:lnSpc>
                <a:spcPct val="185777"/>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lnSpc>
                <a:spcPct val="100029"/>
              </a:lnSpc>
              <a:spcBef>
                <a:spcPts val="0"/>
              </a:spcBef>
              <a:spcAft>
                <a:spcPts val="0"/>
              </a:spcAft>
              <a:buNone/>
            </a:pPr>
            <a:r>
              <a:rPr lang="en-US" sz="3343" b="1" i="0" u="none" strike="noStrike" cap="none">
                <a:solidFill>
                  <a:srgbClr val="6B002A"/>
                </a:solidFill>
                <a:latin typeface="Playfair Display"/>
                <a:ea typeface="Playfair Display"/>
                <a:cs typeface="Playfair Display"/>
                <a:sym typeface="Playfair Display"/>
              </a:rPr>
              <a:t>VARIOUS MARKETING STRATEGIES: </a:t>
            </a:r>
            <a:endParaRPr/>
          </a:p>
          <a:p>
            <a:pPr marL="0" marR="0" lvl="0" indent="0" algn="l" rtl="0">
              <a:lnSpc>
                <a:spcPct val="100000"/>
              </a:lnSpc>
              <a:spcBef>
                <a:spcPts val="0"/>
              </a:spcBef>
              <a:spcAft>
                <a:spcPts val="0"/>
              </a:spcAft>
              <a:buNone/>
            </a:pPr>
            <a:endParaRPr sz="3343" b="1" i="0" u="none" strike="noStrike" cap="none">
              <a:solidFill>
                <a:srgbClr val="6B002A"/>
              </a:solidFill>
              <a:latin typeface="Playfair Display"/>
              <a:ea typeface="Playfair Display"/>
              <a:cs typeface="Playfair Display"/>
              <a:sym typeface="Playfair Display"/>
            </a:endParaRPr>
          </a:p>
          <a:p>
            <a:pPr marL="0" marR="0" lvl="0" indent="0" algn="l" rtl="0">
              <a:lnSpc>
                <a:spcPct val="100029"/>
              </a:lnSpc>
              <a:spcBef>
                <a:spcPts val="0"/>
              </a:spcBef>
              <a:spcAft>
                <a:spcPts val="0"/>
              </a:spcAft>
              <a:buNone/>
            </a:pPr>
            <a:r>
              <a:rPr lang="en-US" sz="3343" b="1" i="0" u="none" strike="noStrike" cap="none">
                <a:solidFill>
                  <a:srgbClr val="6B002A"/>
                </a:solidFill>
                <a:latin typeface="Playfair Display"/>
                <a:ea typeface="Playfair Display"/>
                <a:cs typeface="Playfair Display"/>
                <a:sym typeface="Playfair Display"/>
              </a:rPr>
              <a:t>● Celebrity Endorsements: collaborated with celebrities and influencers</a:t>
            </a:r>
            <a:r>
              <a:rPr lang="en-US" sz="3343" b="1">
                <a:solidFill>
                  <a:srgbClr val="6B002A"/>
                </a:solidFill>
                <a:latin typeface="Playfair Display"/>
                <a:ea typeface="Playfair Display"/>
                <a:cs typeface="Playfair Display"/>
                <a:sym typeface="Playfair Display"/>
              </a:rPr>
              <a:t>.</a:t>
            </a:r>
            <a:r>
              <a:rPr lang="en-US" sz="3343" b="1" i="0" u="none" strike="noStrike" cap="none">
                <a:solidFill>
                  <a:srgbClr val="6B002A"/>
                </a:solidFill>
                <a:latin typeface="Playfair Display"/>
                <a:ea typeface="Playfair Display"/>
                <a:cs typeface="Playfair Display"/>
                <a:sym typeface="Playfair Display"/>
              </a:rPr>
              <a:t> </a:t>
            </a:r>
            <a:endParaRPr sz="3343" b="1" i="0" u="none" strike="noStrike" cap="none">
              <a:solidFill>
                <a:srgbClr val="6B002A"/>
              </a:solidFill>
              <a:latin typeface="Playfair Display"/>
              <a:ea typeface="Playfair Display"/>
              <a:cs typeface="Playfair Display"/>
              <a:sym typeface="Playfair Display"/>
            </a:endParaRPr>
          </a:p>
          <a:p>
            <a:pPr marL="0" marR="0" lvl="0" indent="0" algn="l" rtl="0">
              <a:lnSpc>
                <a:spcPct val="100029"/>
              </a:lnSpc>
              <a:spcBef>
                <a:spcPts val="0"/>
              </a:spcBef>
              <a:spcAft>
                <a:spcPts val="0"/>
              </a:spcAft>
              <a:buNone/>
            </a:pPr>
            <a:endParaRPr sz="3343" b="1">
              <a:solidFill>
                <a:srgbClr val="6B002A"/>
              </a:solidFill>
              <a:latin typeface="Playfair Display"/>
              <a:ea typeface="Playfair Display"/>
              <a:cs typeface="Playfair Display"/>
              <a:sym typeface="Playfair Display"/>
            </a:endParaRPr>
          </a:p>
          <a:p>
            <a:pPr marL="0" marR="0" lvl="0" indent="0" algn="l" rtl="0">
              <a:lnSpc>
                <a:spcPct val="100029"/>
              </a:lnSpc>
              <a:spcBef>
                <a:spcPts val="0"/>
              </a:spcBef>
              <a:spcAft>
                <a:spcPts val="0"/>
              </a:spcAft>
              <a:buNone/>
            </a:pPr>
            <a:r>
              <a:rPr lang="en-US" sz="3343" b="1" i="0" u="none" strike="noStrike" cap="none">
                <a:solidFill>
                  <a:srgbClr val="6B002A"/>
                </a:solidFill>
                <a:latin typeface="Playfair Display"/>
                <a:ea typeface="Playfair Display"/>
                <a:cs typeface="Playfair Display"/>
                <a:sym typeface="Playfair Display"/>
              </a:rPr>
              <a:t>● Social Media Marketing:  shared makeup tutorials with customers </a:t>
            </a:r>
            <a:r>
              <a:rPr lang="en-US" sz="3343" b="1">
                <a:solidFill>
                  <a:srgbClr val="6B002A"/>
                </a:solidFill>
                <a:latin typeface="Playfair Display"/>
                <a:ea typeface="Playfair Display"/>
                <a:cs typeface="Playfair Display"/>
                <a:sym typeface="Playfair Display"/>
              </a:rPr>
              <a:t>on social media.</a:t>
            </a:r>
            <a:endParaRPr sz="3343" b="1">
              <a:solidFill>
                <a:srgbClr val="6B002A"/>
              </a:solidFill>
              <a:latin typeface="Playfair Display"/>
              <a:ea typeface="Playfair Display"/>
              <a:cs typeface="Playfair Display"/>
              <a:sym typeface="Playfair Display"/>
            </a:endParaRPr>
          </a:p>
          <a:p>
            <a:pPr marL="0" marR="0" lvl="0" indent="0" algn="l" rtl="0">
              <a:lnSpc>
                <a:spcPct val="100029"/>
              </a:lnSpc>
              <a:spcBef>
                <a:spcPts val="0"/>
              </a:spcBef>
              <a:spcAft>
                <a:spcPts val="0"/>
              </a:spcAft>
              <a:buNone/>
            </a:pPr>
            <a:endParaRPr sz="3343" b="1">
              <a:solidFill>
                <a:srgbClr val="6B002A"/>
              </a:solidFill>
              <a:latin typeface="Playfair Display"/>
              <a:ea typeface="Playfair Display"/>
              <a:cs typeface="Playfair Display"/>
              <a:sym typeface="Playfair Display"/>
            </a:endParaRPr>
          </a:p>
          <a:p>
            <a:pPr marL="0" marR="0" lvl="0" indent="0" algn="l" rtl="0">
              <a:lnSpc>
                <a:spcPct val="100029"/>
              </a:lnSpc>
              <a:spcBef>
                <a:spcPts val="0"/>
              </a:spcBef>
              <a:spcAft>
                <a:spcPts val="0"/>
              </a:spcAft>
              <a:buNone/>
            </a:pPr>
            <a:r>
              <a:rPr lang="en-US" sz="3343" b="1" i="0" u="none" strike="noStrike" cap="none">
                <a:solidFill>
                  <a:srgbClr val="6B002A"/>
                </a:solidFill>
                <a:latin typeface="Playfair Display"/>
                <a:ea typeface="Playfair Display"/>
                <a:cs typeface="Playfair Display"/>
                <a:sym typeface="Playfair Display"/>
              </a:rPr>
              <a:t>● In store events : to provide personalized experiences for customers and showcase their products.</a:t>
            </a:r>
            <a:endParaRPr/>
          </a:p>
          <a:p>
            <a:pPr marL="0" marR="0" lvl="0" indent="0" algn="l" rtl="0">
              <a:lnSpc>
                <a:spcPct val="100000"/>
              </a:lnSpc>
              <a:spcBef>
                <a:spcPts val="0"/>
              </a:spcBef>
              <a:spcAft>
                <a:spcPts val="0"/>
              </a:spcAft>
              <a:buNone/>
            </a:pPr>
            <a:endParaRPr sz="3343" b="1" i="0" u="none" strike="noStrike" cap="none">
              <a:solidFill>
                <a:srgbClr val="6B002A"/>
              </a:solidFill>
              <a:latin typeface="Playfair Display"/>
              <a:ea typeface="Playfair Display"/>
              <a:cs typeface="Playfair Display"/>
              <a:sym typeface="Playfair Display"/>
            </a:endParaRPr>
          </a:p>
          <a:p>
            <a:pPr marL="0" marR="0" lvl="0" indent="0" algn="l" rtl="0">
              <a:lnSpc>
                <a:spcPct val="100029"/>
              </a:lnSpc>
              <a:spcBef>
                <a:spcPts val="0"/>
              </a:spcBef>
              <a:spcAft>
                <a:spcPts val="0"/>
              </a:spcAft>
              <a:buNone/>
            </a:pPr>
            <a:r>
              <a:rPr lang="en-US" sz="3343" b="1" i="0" u="none" strike="noStrike" cap="none">
                <a:solidFill>
                  <a:srgbClr val="6B002A"/>
                </a:solidFill>
                <a:latin typeface="Playfair Display"/>
                <a:ea typeface="Playfair Display"/>
                <a:cs typeface="Playfair Display"/>
                <a:sym typeface="Playfair Display"/>
              </a:rPr>
              <a:t>DISTRIBUTION STRATEGIES: </a:t>
            </a:r>
            <a:endParaRPr/>
          </a:p>
          <a:p>
            <a:pPr marL="0" marR="0" lvl="0" indent="0" algn="l" rtl="0">
              <a:lnSpc>
                <a:spcPct val="100000"/>
              </a:lnSpc>
              <a:spcBef>
                <a:spcPts val="0"/>
              </a:spcBef>
              <a:spcAft>
                <a:spcPts val="0"/>
              </a:spcAft>
              <a:buNone/>
            </a:pPr>
            <a:endParaRPr sz="3343" b="1" i="0" u="none" strike="noStrike" cap="none">
              <a:solidFill>
                <a:srgbClr val="6B002A"/>
              </a:solidFill>
              <a:latin typeface="Playfair Display"/>
              <a:ea typeface="Playfair Display"/>
              <a:cs typeface="Playfair Display"/>
              <a:sym typeface="Playfair Display"/>
            </a:endParaRPr>
          </a:p>
          <a:p>
            <a:pPr marL="0" marR="0" lvl="0" indent="0" algn="l" rtl="0">
              <a:lnSpc>
                <a:spcPct val="100029"/>
              </a:lnSpc>
              <a:spcBef>
                <a:spcPts val="0"/>
              </a:spcBef>
              <a:spcAft>
                <a:spcPts val="0"/>
              </a:spcAft>
              <a:buNone/>
            </a:pPr>
            <a:r>
              <a:rPr lang="en-US" sz="3343" b="1" i="0" u="none" strike="noStrike" cap="none">
                <a:solidFill>
                  <a:srgbClr val="6B002A"/>
                </a:solidFill>
                <a:latin typeface="Playfair Display"/>
                <a:ea typeface="Playfair Display"/>
                <a:cs typeface="Playfair Display"/>
                <a:sym typeface="Playfair Display"/>
              </a:rPr>
              <a:t>● Online Presence:  purchase products directly online </a:t>
            </a:r>
            <a:r>
              <a:rPr lang="en-US" sz="3343" b="1">
                <a:solidFill>
                  <a:srgbClr val="6B002A"/>
                </a:solidFill>
                <a:latin typeface="Playfair Display"/>
                <a:ea typeface="Playfair Display"/>
                <a:cs typeface="Playfair Display"/>
                <a:sym typeface="Playfair Display"/>
              </a:rPr>
              <a:t>by customers from their official website.</a:t>
            </a:r>
            <a:endParaRPr sz="3343" b="1">
              <a:solidFill>
                <a:srgbClr val="6B002A"/>
              </a:solidFill>
              <a:latin typeface="Playfair Display"/>
              <a:ea typeface="Playfair Display"/>
              <a:cs typeface="Playfair Display"/>
              <a:sym typeface="Playfair Display"/>
            </a:endParaRPr>
          </a:p>
          <a:p>
            <a:pPr marL="0" marR="0" lvl="0" indent="0" algn="l" rtl="0">
              <a:lnSpc>
                <a:spcPct val="100029"/>
              </a:lnSpc>
              <a:spcBef>
                <a:spcPts val="0"/>
              </a:spcBef>
              <a:spcAft>
                <a:spcPts val="0"/>
              </a:spcAft>
              <a:buNone/>
            </a:pPr>
            <a:endParaRPr sz="3343" b="1">
              <a:solidFill>
                <a:srgbClr val="6B002A"/>
              </a:solidFill>
              <a:latin typeface="Playfair Display"/>
              <a:ea typeface="Playfair Display"/>
              <a:cs typeface="Playfair Display"/>
              <a:sym typeface="Playfair Display"/>
            </a:endParaRPr>
          </a:p>
          <a:p>
            <a:pPr marL="0" marR="0" lvl="0" indent="0" algn="l" rtl="0">
              <a:lnSpc>
                <a:spcPct val="100029"/>
              </a:lnSpc>
              <a:spcBef>
                <a:spcPts val="0"/>
              </a:spcBef>
              <a:spcAft>
                <a:spcPts val="0"/>
              </a:spcAft>
              <a:buNone/>
            </a:pPr>
            <a:r>
              <a:rPr lang="en-US" sz="3343" b="1" i="0" u="none" strike="noStrike" cap="none">
                <a:solidFill>
                  <a:srgbClr val="6B002A"/>
                </a:solidFill>
                <a:latin typeface="Playfair Display"/>
                <a:ea typeface="Playfair Display"/>
                <a:cs typeface="Playfair Display"/>
                <a:sym typeface="Playfair Display"/>
              </a:rPr>
              <a:t>● International Expansion: expanded  to reach customers in different countries</a:t>
            </a:r>
            <a:r>
              <a:rPr lang="en-US" sz="3343" b="1">
                <a:solidFill>
                  <a:srgbClr val="6B002A"/>
                </a:solidFill>
                <a:latin typeface="Playfair Display"/>
                <a:ea typeface="Playfair Display"/>
                <a:cs typeface="Playfair Display"/>
                <a:sym typeface="Playfair Display"/>
              </a:rPr>
              <a:t> and</a:t>
            </a:r>
            <a:r>
              <a:rPr lang="en-US" sz="3343" b="1" i="0" u="none" strike="noStrike" cap="none">
                <a:solidFill>
                  <a:srgbClr val="6B002A"/>
                </a:solidFill>
                <a:latin typeface="Playfair Display"/>
                <a:ea typeface="Playfair Display"/>
                <a:cs typeface="Playfair Display"/>
                <a:sym typeface="Playfair Display"/>
              </a:rPr>
              <a:t> partnering with local retailers</a:t>
            </a:r>
            <a:r>
              <a:rPr lang="en-US" sz="3343" b="1">
                <a:solidFill>
                  <a:srgbClr val="6B002A"/>
                </a:solidFill>
                <a:latin typeface="Playfair Display"/>
                <a:ea typeface="Playfair Display"/>
                <a:cs typeface="Playfair Display"/>
                <a:sym typeface="Playfair Display"/>
              </a:rPr>
              <a:t>.</a:t>
            </a:r>
            <a:endParaRPr sz="3343" b="1">
              <a:solidFill>
                <a:srgbClr val="6B002A"/>
              </a:solidFill>
              <a:latin typeface="Playfair Display"/>
              <a:ea typeface="Playfair Display"/>
              <a:cs typeface="Playfair Display"/>
              <a:sym typeface="Playfair Display"/>
            </a:endParaRPr>
          </a:p>
          <a:p>
            <a:pPr marL="0" marR="0" lvl="0" indent="0" algn="l" rtl="0">
              <a:lnSpc>
                <a:spcPct val="100029"/>
              </a:lnSpc>
              <a:spcBef>
                <a:spcPts val="0"/>
              </a:spcBef>
              <a:spcAft>
                <a:spcPts val="0"/>
              </a:spcAft>
              <a:buNone/>
            </a:pPr>
            <a:endParaRPr sz="3343" b="1">
              <a:solidFill>
                <a:srgbClr val="6B002A"/>
              </a:solidFill>
              <a:latin typeface="Playfair Display"/>
              <a:ea typeface="Playfair Display"/>
              <a:cs typeface="Playfair Display"/>
              <a:sym typeface="Playfair Display"/>
            </a:endParaRPr>
          </a:p>
          <a:p>
            <a:pPr marL="0" marR="0" lvl="0" indent="0" algn="l" rtl="0">
              <a:lnSpc>
                <a:spcPct val="100029"/>
              </a:lnSpc>
              <a:spcBef>
                <a:spcPts val="0"/>
              </a:spcBef>
              <a:spcAft>
                <a:spcPts val="0"/>
              </a:spcAft>
              <a:buNone/>
            </a:pPr>
            <a:r>
              <a:rPr lang="en-US" sz="3343" b="1" i="0" u="none" strike="noStrike" cap="none">
                <a:solidFill>
                  <a:srgbClr val="6B002A"/>
                </a:solidFill>
                <a:latin typeface="Playfair Display"/>
                <a:ea typeface="Playfair Display"/>
                <a:cs typeface="Playfair Display"/>
                <a:sym typeface="Playfair Display"/>
              </a:rPr>
              <a:t>● Studios and Counters:</a:t>
            </a:r>
            <a:r>
              <a:rPr lang="en-US" sz="3343" b="1">
                <a:solidFill>
                  <a:srgbClr val="6B002A"/>
                </a:solidFill>
                <a:latin typeface="Playfair Display"/>
                <a:ea typeface="Playfair Display"/>
                <a:cs typeface="Playfair Display"/>
                <a:sym typeface="Playfair Display"/>
              </a:rPr>
              <a:t> </a:t>
            </a:r>
            <a:r>
              <a:rPr lang="en-US" sz="3343" b="1" i="0" u="none" strike="noStrike" cap="none">
                <a:solidFill>
                  <a:srgbClr val="6B002A"/>
                </a:solidFill>
                <a:latin typeface="Playfair Display"/>
                <a:ea typeface="Playfair Display"/>
                <a:cs typeface="Playfair Display"/>
                <a:sym typeface="Playfair Display"/>
              </a:rPr>
              <a:t>set up in various cities</a:t>
            </a:r>
            <a:r>
              <a:rPr lang="en-US" sz="3343" b="1">
                <a:solidFill>
                  <a:srgbClr val="6B002A"/>
                </a:solidFill>
                <a:latin typeface="Playfair Display"/>
                <a:ea typeface="Playfair Display"/>
                <a:cs typeface="Playfair Display"/>
                <a:sym typeface="Playfair Display"/>
              </a:rPr>
              <a:t> </a:t>
            </a:r>
            <a:r>
              <a:rPr lang="en-US" sz="3343" b="1" i="0" u="none" strike="noStrike" cap="none">
                <a:solidFill>
                  <a:srgbClr val="6B002A"/>
                </a:solidFill>
                <a:latin typeface="Playfair Display"/>
                <a:ea typeface="Playfair Display"/>
                <a:cs typeface="Playfair Display"/>
                <a:sym typeface="Playfair Display"/>
              </a:rPr>
              <a:t>to try out products</a:t>
            </a:r>
            <a:r>
              <a:rPr lang="en-US" sz="3343" b="1">
                <a:solidFill>
                  <a:srgbClr val="6B002A"/>
                </a:solidFill>
                <a:latin typeface="Playfair Display"/>
                <a:ea typeface="Playfair Display"/>
                <a:cs typeface="Playfair Display"/>
                <a:sym typeface="Playfair Display"/>
              </a:rPr>
              <a:t> for customers.</a:t>
            </a:r>
            <a:endParaRPr/>
          </a:p>
          <a:p>
            <a:pPr marL="0" marR="0" lvl="0" indent="0" algn="l" rtl="0">
              <a:lnSpc>
                <a:spcPct val="100000"/>
              </a:lnSpc>
              <a:spcBef>
                <a:spcPts val="0"/>
              </a:spcBef>
              <a:spcAft>
                <a:spcPts val="0"/>
              </a:spcAft>
              <a:buNone/>
            </a:pPr>
            <a:endParaRPr sz="3343"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343"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343"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343"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343"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343"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343"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343"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343"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343" b="1" i="0" u="none" strike="noStrike" cap="none">
              <a:solidFill>
                <a:srgbClr val="6B002A"/>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3343" b="1" i="0" u="none" strike="noStrike" cap="none">
              <a:solidFill>
                <a:srgbClr val="6B002A"/>
              </a:solidFill>
              <a:latin typeface="Playfair Display"/>
              <a:ea typeface="Playfair Display"/>
              <a:cs typeface="Playfair Display"/>
              <a:sym typeface="Playfair Displa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a:off x="14649418" y="6954134"/>
            <a:ext cx="3227658" cy="3690669"/>
          </a:xfrm>
          <a:custGeom>
            <a:avLst/>
            <a:gdLst/>
            <a:ahLst/>
            <a:cxnLst/>
            <a:rect l="l" t="t" r="r" b="b"/>
            <a:pathLst>
              <a:path w="3227658" h="3690669">
                <a:moveTo>
                  <a:pt x="0" y="0"/>
                </a:moveTo>
                <a:lnTo>
                  <a:pt x="3227658" y="0"/>
                </a:lnTo>
                <a:lnTo>
                  <a:pt x="3227658" y="3690669"/>
                </a:lnTo>
                <a:lnTo>
                  <a:pt x="0" y="3690669"/>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681753" y="-252312"/>
            <a:ext cx="6362965" cy="6339104"/>
          </a:xfrm>
          <a:custGeom>
            <a:avLst/>
            <a:gdLst/>
            <a:ahLst/>
            <a:cxnLst/>
            <a:rect l="l" t="t" r="r" b="b"/>
            <a:pathLst>
              <a:path w="6362965" h="6339104">
                <a:moveTo>
                  <a:pt x="6362966" y="0"/>
                </a:moveTo>
                <a:lnTo>
                  <a:pt x="0" y="0"/>
                </a:lnTo>
                <a:lnTo>
                  <a:pt x="0" y="6339104"/>
                </a:lnTo>
                <a:lnTo>
                  <a:pt x="6362966" y="6339104"/>
                </a:lnTo>
                <a:lnTo>
                  <a:pt x="6362966" y="0"/>
                </a:lnTo>
                <a:close/>
              </a:path>
            </a:pathLst>
          </a:custGeom>
          <a:blipFill>
            <a:blip r:embed="rId4" cstate="print">
              <a:alphaModFix amt="30000"/>
            </a:blip>
            <a:stretch>
              <a:fillRect/>
            </a:stretch>
          </a:blipFill>
        </p:spPr>
      </p:sp>
      <p:grpSp>
        <p:nvGrpSpPr>
          <p:cNvPr id="4" name="Group 4"/>
          <p:cNvGrpSpPr/>
          <p:nvPr/>
        </p:nvGrpSpPr>
        <p:grpSpPr>
          <a:xfrm>
            <a:off x="1812986" y="2027527"/>
            <a:ext cx="14662028" cy="7101007"/>
            <a:chOff x="0" y="0"/>
            <a:chExt cx="3861604" cy="1870224"/>
          </a:xfrm>
        </p:grpSpPr>
        <p:sp>
          <p:nvSpPr>
            <p:cNvPr id="5" name="Freeform 5"/>
            <p:cNvSpPr/>
            <p:nvPr/>
          </p:nvSpPr>
          <p:spPr>
            <a:xfrm>
              <a:off x="0" y="0"/>
              <a:ext cx="3861604" cy="1870224"/>
            </a:xfrm>
            <a:custGeom>
              <a:avLst/>
              <a:gdLst/>
              <a:ahLst/>
              <a:cxnLst/>
              <a:rect l="l" t="t" r="r" b="b"/>
              <a:pathLst>
                <a:path w="3861604" h="1870224">
                  <a:moveTo>
                    <a:pt x="48050" y="0"/>
                  </a:moveTo>
                  <a:lnTo>
                    <a:pt x="3813554" y="0"/>
                  </a:lnTo>
                  <a:cubicBezTo>
                    <a:pt x="3826298" y="0"/>
                    <a:pt x="3838520" y="5062"/>
                    <a:pt x="3847531" y="14074"/>
                  </a:cubicBezTo>
                  <a:cubicBezTo>
                    <a:pt x="3856542" y="23085"/>
                    <a:pt x="3861604" y="35307"/>
                    <a:pt x="3861604" y="48050"/>
                  </a:cubicBezTo>
                  <a:lnTo>
                    <a:pt x="3861604" y="1822174"/>
                  </a:lnTo>
                  <a:cubicBezTo>
                    <a:pt x="3861604" y="1834917"/>
                    <a:pt x="3856542" y="1847139"/>
                    <a:pt x="3847531" y="1856150"/>
                  </a:cubicBezTo>
                  <a:cubicBezTo>
                    <a:pt x="3838520" y="1865162"/>
                    <a:pt x="3826298" y="1870224"/>
                    <a:pt x="3813554" y="1870224"/>
                  </a:cubicBezTo>
                  <a:lnTo>
                    <a:pt x="48050" y="1870224"/>
                  </a:lnTo>
                  <a:cubicBezTo>
                    <a:pt x="35307" y="1870224"/>
                    <a:pt x="23085" y="1865162"/>
                    <a:pt x="14074" y="1856150"/>
                  </a:cubicBezTo>
                  <a:cubicBezTo>
                    <a:pt x="5062" y="1847139"/>
                    <a:pt x="0" y="1834917"/>
                    <a:pt x="0" y="1822174"/>
                  </a:cubicBezTo>
                  <a:lnTo>
                    <a:pt x="0" y="48050"/>
                  </a:lnTo>
                  <a:cubicBezTo>
                    <a:pt x="0" y="35307"/>
                    <a:pt x="5062" y="23085"/>
                    <a:pt x="14074" y="14074"/>
                  </a:cubicBezTo>
                  <a:cubicBezTo>
                    <a:pt x="23085" y="5062"/>
                    <a:pt x="35307" y="0"/>
                    <a:pt x="48050" y="0"/>
                  </a:cubicBezTo>
                  <a:close/>
                </a:path>
              </a:pathLst>
            </a:custGeom>
            <a:solidFill>
              <a:srgbClr val="59291B">
                <a:alpha val="32941"/>
              </a:srgbClr>
            </a:solidFill>
            <a:ln w="638175" cap="rnd">
              <a:solidFill>
                <a:srgbClr val="000000">
                  <a:alpha val="32941"/>
                </a:srgbClr>
              </a:solidFill>
              <a:prstDash val="solid"/>
              <a:round/>
            </a:ln>
          </p:spPr>
        </p:sp>
        <p:sp>
          <p:nvSpPr>
            <p:cNvPr id="6" name="TextBox 6"/>
            <p:cNvSpPr txBox="1"/>
            <p:nvPr/>
          </p:nvSpPr>
          <p:spPr>
            <a:xfrm>
              <a:off x="0" y="-38100"/>
              <a:ext cx="3861604" cy="1908324"/>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3664582" y="3352165"/>
            <a:ext cx="10984836" cy="3895091"/>
          </a:xfrm>
          <a:prstGeom prst="rect">
            <a:avLst/>
          </a:prstGeom>
        </p:spPr>
        <p:txBody>
          <a:bodyPr lIns="0" tIns="0" rIns="0" bIns="0" rtlCol="0" anchor="t">
            <a:spAutoFit/>
          </a:bodyPr>
          <a:lstStyle/>
          <a:p>
            <a:pPr algn="ctr">
              <a:lnSpc>
                <a:spcPts val="10100"/>
              </a:lnSpc>
            </a:pPr>
            <a:r>
              <a:rPr lang="en-US" sz="10100">
                <a:solidFill>
                  <a:srgbClr val="59291B"/>
                </a:solidFill>
                <a:latin typeface="Playfair Display 2 Heavy"/>
              </a:rPr>
              <a:t>Rare Beauty : A Celebration of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a:off x="14649418" y="6954134"/>
            <a:ext cx="3227658" cy="3690669"/>
          </a:xfrm>
          <a:custGeom>
            <a:avLst/>
            <a:gdLst/>
            <a:ahLst/>
            <a:cxnLst/>
            <a:rect l="l" t="t" r="r" b="b"/>
            <a:pathLst>
              <a:path w="3227658" h="3690669">
                <a:moveTo>
                  <a:pt x="0" y="0"/>
                </a:moveTo>
                <a:lnTo>
                  <a:pt x="3227658" y="0"/>
                </a:lnTo>
                <a:lnTo>
                  <a:pt x="3227658" y="3690669"/>
                </a:lnTo>
                <a:lnTo>
                  <a:pt x="0" y="3690669"/>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681753" y="-252312"/>
            <a:ext cx="6362965" cy="6339104"/>
          </a:xfrm>
          <a:custGeom>
            <a:avLst/>
            <a:gdLst/>
            <a:ahLst/>
            <a:cxnLst/>
            <a:rect l="l" t="t" r="r" b="b"/>
            <a:pathLst>
              <a:path w="6362965" h="6339104">
                <a:moveTo>
                  <a:pt x="6362966" y="0"/>
                </a:moveTo>
                <a:lnTo>
                  <a:pt x="0" y="0"/>
                </a:lnTo>
                <a:lnTo>
                  <a:pt x="0" y="6339104"/>
                </a:lnTo>
                <a:lnTo>
                  <a:pt x="6362966" y="6339104"/>
                </a:lnTo>
                <a:lnTo>
                  <a:pt x="6362966" y="0"/>
                </a:lnTo>
                <a:close/>
              </a:path>
            </a:pathLst>
          </a:custGeom>
          <a:blipFill>
            <a:blip r:embed="rId4" cstate="print">
              <a:alphaModFix amt="30000"/>
            </a:blip>
            <a:stretch>
              <a:fillRect/>
            </a:stretch>
          </a:blipFill>
        </p:spPr>
      </p:sp>
      <p:grpSp>
        <p:nvGrpSpPr>
          <p:cNvPr id="4" name="Group 4"/>
          <p:cNvGrpSpPr/>
          <p:nvPr/>
        </p:nvGrpSpPr>
        <p:grpSpPr>
          <a:xfrm>
            <a:off x="1812986" y="2027527"/>
            <a:ext cx="14662028" cy="7101007"/>
            <a:chOff x="0" y="0"/>
            <a:chExt cx="3861604" cy="1870224"/>
          </a:xfrm>
        </p:grpSpPr>
        <p:sp>
          <p:nvSpPr>
            <p:cNvPr id="5" name="Freeform 5"/>
            <p:cNvSpPr/>
            <p:nvPr/>
          </p:nvSpPr>
          <p:spPr>
            <a:xfrm>
              <a:off x="0" y="0"/>
              <a:ext cx="3861604" cy="1870224"/>
            </a:xfrm>
            <a:custGeom>
              <a:avLst/>
              <a:gdLst/>
              <a:ahLst/>
              <a:cxnLst/>
              <a:rect l="l" t="t" r="r" b="b"/>
              <a:pathLst>
                <a:path w="3861604" h="1870224">
                  <a:moveTo>
                    <a:pt x="48050" y="0"/>
                  </a:moveTo>
                  <a:lnTo>
                    <a:pt x="3813554" y="0"/>
                  </a:lnTo>
                  <a:cubicBezTo>
                    <a:pt x="3826298" y="0"/>
                    <a:pt x="3838520" y="5062"/>
                    <a:pt x="3847531" y="14074"/>
                  </a:cubicBezTo>
                  <a:cubicBezTo>
                    <a:pt x="3856542" y="23085"/>
                    <a:pt x="3861604" y="35307"/>
                    <a:pt x="3861604" y="48050"/>
                  </a:cubicBezTo>
                  <a:lnTo>
                    <a:pt x="3861604" y="1822174"/>
                  </a:lnTo>
                  <a:cubicBezTo>
                    <a:pt x="3861604" y="1834917"/>
                    <a:pt x="3856542" y="1847139"/>
                    <a:pt x="3847531" y="1856150"/>
                  </a:cubicBezTo>
                  <a:cubicBezTo>
                    <a:pt x="3838520" y="1865162"/>
                    <a:pt x="3826298" y="1870224"/>
                    <a:pt x="3813554" y="1870224"/>
                  </a:cubicBezTo>
                  <a:lnTo>
                    <a:pt x="48050" y="1870224"/>
                  </a:lnTo>
                  <a:cubicBezTo>
                    <a:pt x="35307" y="1870224"/>
                    <a:pt x="23085" y="1865162"/>
                    <a:pt x="14074" y="1856150"/>
                  </a:cubicBezTo>
                  <a:cubicBezTo>
                    <a:pt x="5062" y="1847139"/>
                    <a:pt x="0" y="1834917"/>
                    <a:pt x="0" y="1822174"/>
                  </a:cubicBezTo>
                  <a:lnTo>
                    <a:pt x="0" y="48050"/>
                  </a:lnTo>
                  <a:cubicBezTo>
                    <a:pt x="0" y="35307"/>
                    <a:pt x="5062" y="23085"/>
                    <a:pt x="14074" y="14074"/>
                  </a:cubicBezTo>
                  <a:cubicBezTo>
                    <a:pt x="23085" y="5062"/>
                    <a:pt x="35307" y="0"/>
                    <a:pt x="48050" y="0"/>
                  </a:cubicBezTo>
                  <a:close/>
                </a:path>
              </a:pathLst>
            </a:custGeom>
            <a:solidFill>
              <a:srgbClr val="59291B">
                <a:alpha val="32941"/>
              </a:srgbClr>
            </a:solidFill>
            <a:ln w="638175" cap="rnd">
              <a:solidFill>
                <a:srgbClr val="000000">
                  <a:alpha val="32941"/>
                </a:srgbClr>
              </a:solidFill>
              <a:prstDash val="solid"/>
              <a:round/>
            </a:ln>
          </p:spPr>
        </p:sp>
        <p:sp>
          <p:nvSpPr>
            <p:cNvPr id="6" name="TextBox 6"/>
            <p:cNvSpPr txBox="1"/>
            <p:nvPr/>
          </p:nvSpPr>
          <p:spPr>
            <a:xfrm>
              <a:off x="0" y="-38100"/>
              <a:ext cx="3861604" cy="1908324"/>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2499730" y="3122605"/>
            <a:ext cx="12810432" cy="5676863"/>
          </a:xfrm>
          <a:prstGeom prst="rect">
            <a:avLst/>
          </a:prstGeom>
        </p:spPr>
        <p:txBody>
          <a:bodyPr lIns="0" tIns="0" rIns="0" bIns="0" rtlCol="0" anchor="t">
            <a:spAutoFit/>
          </a:bodyPr>
          <a:lstStyle/>
          <a:p>
            <a:pPr algn="ctr">
              <a:lnSpc>
                <a:spcPts val="7426"/>
              </a:lnSpc>
            </a:pPr>
            <a:r>
              <a:rPr lang="en-US" sz="7426">
                <a:solidFill>
                  <a:srgbClr val="59291B"/>
                </a:solidFill>
                <a:latin typeface="Playfair Display 2 Heavy"/>
              </a:rPr>
              <a:t>A COMPARISON OF INTERNATIONAL BEAUTY BRANDS </a:t>
            </a:r>
          </a:p>
          <a:p>
            <a:pPr algn="ctr">
              <a:lnSpc>
                <a:spcPts val="7426"/>
              </a:lnSpc>
            </a:pPr>
            <a:r>
              <a:rPr lang="en-US" sz="7426">
                <a:solidFill>
                  <a:srgbClr val="59291B"/>
                </a:solidFill>
                <a:latin typeface="Playfair Display 2 Heavy"/>
              </a:rPr>
              <a:t>“BOBBI BROWN” AND “RARE BEAUTY”</a:t>
            </a:r>
          </a:p>
          <a:p>
            <a:pPr algn="ctr">
              <a:lnSpc>
                <a:spcPts val="7426"/>
              </a:lnSpc>
            </a:pPr>
            <a:endParaRPr lang="en-US" sz="7426">
              <a:solidFill>
                <a:srgbClr val="59291B"/>
              </a:solidFill>
              <a:latin typeface="Playfair Display 2 Heav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rot="-1111642">
            <a:off x="8415006" y="884589"/>
            <a:ext cx="10443683" cy="8487866"/>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2" cstate="print">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6692208" y="7704819"/>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4" cstate="print">
              <a:alphaModFix amt="43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594998"/>
            <a:ext cx="16235141" cy="13291011"/>
          </a:xfrm>
          <a:prstGeom prst="rect">
            <a:avLst/>
          </a:prstGeom>
        </p:spPr>
        <p:txBody>
          <a:bodyPr lIns="0" tIns="0" rIns="0" bIns="0" rtlCol="0" anchor="t">
            <a:spAutoFit/>
          </a:bodyPr>
          <a:lstStyle/>
          <a:p>
            <a:pPr>
              <a:lnSpc>
                <a:spcPts val="2809"/>
              </a:lnSpc>
            </a:pPr>
            <a:endParaRPr dirty="0"/>
          </a:p>
          <a:p>
            <a:pPr>
              <a:lnSpc>
                <a:spcPts val="2809"/>
              </a:lnSpc>
            </a:pPr>
            <a:endParaRPr dirty="0"/>
          </a:p>
          <a:p>
            <a:pPr>
              <a:lnSpc>
                <a:spcPts val="2809"/>
              </a:lnSpc>
            </a:pPr>
            <a:r>
              <a:rPr lang="en-US" sz="2809" dirty="0">
                <a:solidFill>
                  <a:srgbClr val="6B002A"/>
                </a:solidFill>
                <a:latin typeface="Playfair Display 2 Bold"/>
              </a:rPr>
              <a:t>INTRODUCING A RARE BEAUTY :</a:t>
            </a:r>
          </a:p>
          <a:p>
            <a:pPr>
              <a:lnSpc>
                <a:spcPts val="2809"/>
              </a:lnSpc>
            </a:pPr>
            <a:endParaRPr lang="en-US" sz="2809" dirty="0">
              <a:solidFill>
                <a:srgbClr val="6B002A"/>
              </a:solidFill>
              <a:latin typeface="Playfair Display 2 Bold"/>
            </a:endParaRPr>
          </a:p>
          <a:p>
            <a:pPr>
              <a:lnSpc>
                <a:spcPts val="2809"/>
              </a:lnSpc>
            </a:pPr>
            <a:endParaRPr lang="en-US" sz="2809" dirty="0">
              <a:solidFill>
                <a:srgbClr val="6B002A"/>
              </a:solidFill>
              <a:latin typeface="Playfair Display 2 Bold"/>
            </a:endParaRPr>
          </a:p>
          <a:p>
            <a:pPr>
              <a:lnSpc>
                <a:spcPts val="2809"/>
              </a:lnSpc>
            </a:pPr>
            <a:r>
              <a:rPr lang="en-US" sz="2809" dirty="0">
                <a:solidFill>
                  <a:srgbClr val="6B002A"/>
                </a:solidFill>
                <a:latin typeface="Playfair Display 2 Bold"/>
                <a:ea typeface="Playfair Display 2 Bold"/>
              </a:rPr>
              <a:t>● Founded in February 2019 by singer and actress Selena Gomez.</a:t>
            </a:r>
          </a:p>
          <a:p>
            <a:pPr>
              <a:lnSpc>
                <a:spcPts val="2809"/>
              </a:lnSpc>
            </a:pPr>
            <a:endParaRPr lang="en-US" sz="2809" dirty="0">
              <a:solidFill>
                <a:srgbClr val="6B002A"/>
              </a:solidFill>
              <a:latin typeface="Playfair Display 2 Bold"/>
              <a:ea typeface="Playfair Display 2 Bold"/>
            </a:endParaRPr>
          </a:p>
          <a:p>
            <a:pPr>
              <a:lnSpc>
                <a:spcPts val="2809"/>
              </a:lnSpc>
            </a:pPr>
            <a:r>
              <a:rPr lang="en-US" sz="2809" dirty="0">
                <a:solidFill>
                  <a:srgbClr val="6B002A"/>
                </a:solidFill>
                <a:latin typeface="Playfair Display 2 Bold"/>
                <a:ea typeface="Playfair Display 2 Bold"/>
              </a:rPr>
              <a:t>● Mission: Break down unrealistic beauty standards and celebrate individuality.</a:t>
            </a:r>
          </a:p>
          <a:p>
            <a:pPr>
              <a:lnSpc>
                <a:spcPts val="2809"/>
              </a:lnSpc>
            </a:pPr>
            <a:endParaRPr lang="en-US" sz="2809" dirty="0">
              <a:solidFill>
                <a:srgbClr val="6B002A"/>
              </a:solidFill>
              <a:latin typeface="Playfair Display 2 Bold"/>
              <a:ea typeface="Playfair Display 2 Bold"/>
            </a:endParaRPr>
          </a:p>
          <a:p>
            <a:pPr>
              <a:lnSpc>
                <a:spcPts val="2809"/>
              </a:lnSpc>
            </a:pPr>
            <a:r>
              <a:rPr lang="en-US" sz="2809" dirty="0">
                <a:solidFill>
                  <a:srgbClr val="6B002A"/>
                </a:solidFill>
                <a:latin typeface="Playfair Display 2 Bold"/>
                <a:ea typeface="Playfair Display 2 Bold"/>
              </a:rPr>
              <a:t>● Products: Vegan and cruelty-free makeup with a focus on inclusivity.</a:t>
            </a:r>
          </a:p>
          <a:p>
            <a:pPr>
              <a:lnSpc>
                <a:spcPts val="2809"/>
              </a:lnSpc>
            </a:pPr>
            <a:endParaRPr lang="en-US" sz="2809" dirty="0">
              <a:solidFill>
                <a:srgbClr val="6B002A"/>
              </a:solidFill>
              <a:latin typeface="Playfair Display 2 Bold"/>
              <a:ea typeface="Playfair Display 2 Bold"/>
            </a:endParaRPr>
          </a:p>
          <a:p>
            <a:pPr>
              <a:lnSpc>
                <a:spcPts val="2809"/>
              </a:lnSpc>
            </a:pPr>
            <a:r>
              <a:rPr lang="en-US" sz="2809" dirty="0">
                <a:solidFill>
                  <a:srgbClr val="6B002A"/>
                </a:solidFill>
                <a:latin typeface="Playfair Display 2 Bold"/>
                <a:ea typeface="Playfair Display 2 Bold"/>
              </a:rPr>
              <a:t>● Launched in September 2020 with 48 shades of foundation and other products.</a:t>
            </a:r>
          </a:p>
          <a:p>
            <a:pPr>
              <a:lnSpc>
                <a:spcPts val="2809"/>
              </a:lnSpc>
            </a:pPr>
            <a:endParaRPr lang="en-US" sz="2809" dirty="0">
              <a:solidFill>
                <a:srgbClr val="6B002A"/>
              </a:solidFill>
              <a:latin typeface="Playfair Display 2 Bold"/>
              <a:ea typeface="Playfair Display 2 Bold"/>
            </a:endParaRPr>
          </a:p>
          <a:p>
            <a:pPr>
              <a:lnSpc>
                <a:spcPts val="2809"/>
              </a:lnSpc>
            </a:pPr>
            <a:r>
              <a:rPr lang="en-US" sz="2809" dirty="0">
                <a:solidFill>
                  <a:srgbClr val="6B002A"/>
                </a:solidFill>
                <a:latin typeface="Playfair Display 2 Bold"/>
                <a:ea typeface="Playfair Display 2 Bold"/>
              </a:rPr>
              <a:t>● Expanded to new markets and gained significant popularity, especially for its blush.</a:t>
            </a:r>
          </a:p>
          <a:p>
            <a:pPr>
              <a:lnSpc>
                <a:spcPts val="2809"/>
              </a:lnSpc>
            </a:pPr>
            <a:endParaRPr lang="en-US" sz="2809" dirty="0">
              <a:solidFill>
                <a:srgbClr val="6B002A"/>
              </a:solidFill>
              <a:latin typeface="Playfair Display 2 Bold"/>
            </a:endParaRPr>
          </a:p>
          <a:p>
            <a:pPr>
              <a:lnSpc>
                <a:spcPts val="2809"/>
              </a:lnSpc>
            </a:pPr>
            <a:endParaRPr lang="en-US" sz="2809" dirty="0">
              <a:solidFill>
                <a:srgbClr val="6B002A"/>
              </a:solidFill>
              <a:latin typeface="Playfair Display 2 Bold"/>
            </a:endParaRPr>
          </a:p>
          <a:p>
            <a:pPr>
              <a:lnSpc>
                <a:spcPts val="2809"/>
              </a:lnSpc>
            </a:pPr>
            <a:r>
              <a:rPr lang="en-US" sz="2809" dirty="0">
                <a:solidFill>
                  <a:srgbClr val="6B002A"/>
                </a:solidFill>
                <a:latin typeface="Playfair Display 2 Bold"/>
              </a:rPr>
              <a:t>DEVELOPMENT OF RARE BEAUTY :</a:t>
            </a:r>
          </a:p>
          <a:p>
            <a:pPr>
              <a:lnSpc>
                <a:spcPts val="2809"/>
              </a:lnSpc>
            </a:pPr>
            <a:endParaRPr lang="en-US" sz="2809" dirty="0">
              <a:solidFill>
                <a:srgbClr val="6B002A"/>
              </a:solidFill>
              <a:latin typeface="Playfair Display 2 Bold"/>
            </a:endParaRPr>
          </a:p>
          <a:p>
            <a:pPr>
              <a:lnSpc>
                <a:spcPts val="2809"/>
              </a:lnSpc>
            </a:pPr>
            <a:r>
              <a:rPr lang="en-US" sz="2809" dirty="0">
                <a:solidFill>
                  <a:srgbClr val="6B002A"/>
                </a:solidFill>
                <a:latin typeface="Playfair Display 2 Bold"/>
                <a:ea typeface="Playfair Display 2 Bold"/>
              </a:rPr>
              <a:t>● Established the Rare Impact Fund to raise $100 million over 10 years.</a:t>
            </a:r>
          </a:p>
          <a:p>
            <a:pPr>
              <a:lnSpc>
                <a:spcPts val="2809"/>
              </a:lnSpc>
            </a:pPr>
            <a:endParaRPr lang="en-US" sz="2809" dirty="0">
              <a:solidFill>
                <a:srgbClr val="6B002A"/>
              </a:solidFill>
              <a:latin typeface="Playfair Display 2 Bold"/>
              <a:ea typeface="Playfair Display 2 Bold"/>
            </a:endParaRPr>
          </a:p>
          <a:p>
            <a:pPr>
              <a:lnSpc>
                <a:spcPts val="2809"/>
              </a:lnSpc>
            </a:pPr>
            <a:r>
              <a:rPr lang="en-US" sz="2809" dirty="0">
                <a:solidFill>
                  <a:srgbClr val="6B002A"/>
                </a:solidFill>
                <a:latin typeface="Playfair Display 2 Bold"/>
                <a:ea typeface="Playfair Display 2 Bold"/>
              </a:rPr>
              <a:t>● Committed to mental health awareness and education.</a:t>
            </a:r>
          </a:p>
          <a:p>
            <a:pPr>
              <a:lnSpc>
                <a:spcPts val="2809"/>
              </a:lnSpc>
            </a:pPr>
            <a:endParaRPr lang="en-US" sz="2809" dirty="0">
              <a:solidFill>
                <a:srgbClr val="6B002A"/>
              </a:solidFill>
              <a:latin typeface="Playfair Display 2 Bold"/>
              <a:ea typeface="Playfair Display 2 Bold"/>
            </a:endParaRPr>
          </a:p>
          <a:p>
            <a:pPr>
              <a:lnSpc>
                <a:spcPts val="2809"/>
              </a:lnSpc>
            </a:pPr>
            <a:r>
              <a:rPr lang="en-US" sz="2809" dirty="0">
                <a:solidFill>
                  <a:srgbClr val="6B002A"/>
                </a:solidFill>
                <a:latin typeface="Playfair Display 2 Bold"/>
                <a:ea typeface="Playfair Display 2 Bold"/>
              </a:rPr>
              <a:t>● Donates a percentage of sales and partners with others to support the fund.</a:t>
            </a:r>
          </a:p>
          <a:p>
            <a:pPr>
              <a:lnSpc>
                <a:spcPts val="2809"/>
              </a:lnSpc>
            </a:pPr>
            <a:endParaRPr lang="en-US" sz="2809" dirty="0">
              <a:solidFill>
                <a:srgbClr val="6B002A"/>
              </a:solidFill>
              <a:latin typeface="Playfair Display 2 Bold"/>
              <a:ea typeface="Playfair Display 2 Bold"/>
            </a:endParaRPr>
          </a:p>
          <a:p>
            <a:pPr>
              <a:lnSpc>
                <a:spcPts val="2809"/>
              </a:lnSpc>
            </a:pPr>
            <a:r>
              <a:rPr lang="en-US" sz="2809" dirty="0">
                <a:solidFill>
                  <a:srgbClr val="6B002A"/>
                </a:solidFill>
                <a:latin typeface="Playfair Display 2 Bold"/>
                <a:ea typeface="Playfair Display 2 Bold"/>
              </a:rPr>
              <a:t>● Awarded $1.2 million in grants in its first year.</a:t>
            </a:r>
          </a:p>
          <a:p>
            <a:pPr>
              <a:lnSpc>
                <a:spcPts val="2809"/>
              </a:lnSpc>
            </a:pPr>
            <a:endParaRPr lang="en-US" sz="2809" dirty="0">
              <a:solidFill>
                <a:srgbClr val="6B002A"/>
              </a:solidFill>
              <a:latin typeface="Playfair Display 2 Bold"/>
            </a:endParaRPr>
          </a:p>
          <a:p>
            <a:pPr>
              <a:lnSpc>
                <a:spcPts val="2809"/>
              </a:lnSpc>
            </a:pPr>
            <a:endParaRPr lang="en-US" sz="2809" dirty="0">
              <a:solidFill>
                <a:srgbClr val="6B002A"/>
              </a:solidFill>
              <a:latin typeface="Playfair Display 2 Bold"/>
            </a:endParaRPr>
          </a:p>
          <a:p>
            <a:pPr>
              <a:lnSpc>
                <a:spcPts val="2809"/>
              </a:lnSpc>
            </a:pPr>
            <a:endParaRPr lang="en-US" sz="2809" dirty="0">
              <a:solidFill>
                <a:srgbClr val="6B002A"/>
              </a:solidFill>
              <a:latin typeface="Playfair Display 2 Bold"/>
            </a:endParaRPr>
          </a:p>
          <a:p>
            <a:pPr>
              <a:lnSpc>
                <a:spcPts val="2809"/>
              </a:lnSpc>
            </a:pPr>
            <a:endParaRPr lang="en-US" sz="2809" dirty="0">
              <a:solidFill>
                <a:srgbClr val="6B002A"/>
              </a:solidFill>
              <a:latin typeface="Playfair Display 2 Bold"/>
            </a:endParaRPr>
          </a:p>
          <a:p>
            <a:pPr>
              <a:lnSpc>
                <a:spcPts val="2809"/>
              </a:lnSpc>
            </a:pPr>
            <a:endParaRPr lang="en-US" sz="2809" dirty="0">
              <a:solidFill>
                <a:srgbClr val="6B002A"/>
              </a:solidFill>
              <a:latin typeface="Playfair Display 2 Bold"/>
            </a:endParaRPr>
          </a:p>
          <a:p>
            <a:pPr>
              <a:lnSpc>
                <a:spcPts val="2809"/>
              </a:lnSpc>
            </a:pPr>
            <a:endParaRPr lang="en-US" sz="2809" dirty="0">
              <a:solidFill>
                <a:srgbClr val="6B002A"/>
              </a:solidFill>
              <a:latin typeface="Playfair Display 2 Bold"/>
            </a:endParaRPr>
          </a:p>
          <a:p>
            <a:pPr>
              <a:lnSpc>
                <a:spcPts val="2809"/>
              </a:lnSpc>
            </a:pPr>
            <a:endParaRPr lang="en-US" sz="2809" dirty="0">
              <a:solidFill>
                <a:srgbClr val="6B002A"/>
              </a:solidFill>
              <a:latin typeface="Playfair Display 2 Bold"/>
            </a:endParaRPr>
          </a:p>
          <a:p>
            <a:pPr>
              <a:lnSpc>
                <a:spcPts val="2809"/>
              </a:lnSpc>
            </a:pPr>
            <a:endParaRPr lang="en-US" sz="2809" dirty="0">
              <a:solidFill>
                <a:srgbClr val="6B002A"/>
              </a:solidFill>
              <a:latin typeface="Playfair Display 2 Bold"/>
            </a:endParaRPr>
          </a:p>
          <a:p>
            <a:pPr>
              <a:lnSpc>
                <a:spcPts val="2809"/>
              </a:lnSpc>
            </a:pPr>
            <a:endParaRPr lang="en-US" sz="2809" dirty="0">
              <a:solidFill>
                <a:srgbClr val="6B002A"/>
              </a:solidFill>
              <a:latin typeface="Playfair Display 2 Bold"/>
            </a:endParaRPr>
          </a:p>
          <a:p>
            <a:pPr>
              <a:lnSpc>
                <a:spcPts val="2809"/>
              </a:lnSpc>
            </a:pPr>
            <a:endParaRPr lang="en-US" sz="2809" dirty="0">
              <a:solidFill>
                <a:srgbClr val="6B002A"/>
              </a:solidFill>
              <a:latin typeface="Playfair Display 2 Bold"/>
            </a:endParaRPr>
          </a:p>
          <a:p>
            <a:pPr>
              <a:lnSpc>
                <a:spcPts val="2809"/>
              </a:lnSpc>
            </a:pPr>
            <a:endParaRPr lang="en-US" sz="2809" dirty="0">
              <a:solidFill>
                <a:srgbClr val="6B002A"/>
              </a:solidFill>
              <a:latin typeface="Playfair Display 2 Bold"/>
            </a:endParaRPr>
          </a:p>
          <a:p>
            <a:pPr>
              <a:lnSpc>
                <a:spcPts val="2809"/>
              </a:lnSpc>
            </a:pPr>
            <a:endParaRPr lang="en-US" sz="2809" dirty="0">
              <a:solidFill>
                <a:srgbClr val="6B002A"/>
              </a:solidFill>
              <a:latin typeface="Playfair Display 2 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rot="-1111642">
            <a:off x="8415006" y="884589"/>
            <a:ext cx="10443683" cy="8487866"/>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2" cstate="print">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6692208" y="7704819"/>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4" cstate="print">
              <a:alphaModFix amt="43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95005" y="886084"/>
            <a:ext cx="16109592" cy="9729961"/>
          </a:xfrm>
          <a:prstGeom prst="rect">
            <a:avLst/>
          </a:prstGeom>
        </p:spPr>
        <p:txBody>
          <a:bodyPr lIns="0" tIns="0" rIns="0" bIns="0" rtlCol="0" anchor="t">
            <a:spAutoFit/>
          </a:bodyPr>
          <a:lstStyle/>
          <a:p>
            <a:pPr>
              <a:lnSpc>
                <a:spcPts val="2985"/>
              </a:lnSpc>
            </a:pPr>
            <a:r>
              <a:rPr lang="en-US" sz="2985">
                <a:solidFill>
                  <a:srgbClr val="6B002A"/>
                </a:solidFill>
                <a:latin typeface="Playfair Display 2 Bold"/>
              </a:rPr>
              <a:t>PRODUCT RANGE : </a:t>
            </a:r>
          </a:p>
          <a:p>
            <a:pPr>
              <a:lnSpc>
                <a:spcPts val="2985"/>
              </a:lnSpc>
            </a:pPr>
            <a:endParaRPr lang="en-US" sz="2985">
              <a:solidFill>
                <a:srgbClr val="6B002A"/>
              </a:solidFill>
              <a:latin typeface="Playfair Display 2 Bold"/>
            </a:endParaRPr>
          </a:p>
          <a:p>
            <a:pPr>
              <a:lnSpc>
                <a:spcPts val="2985"/>
              </a:lnSpc>
            </a:pPr>
            <a:r>
              <a:rPr lang="en-US" sz="2985">
                <a:solidFill>
                  <a:srgbClr val="6B002A"/>
                </a:solidFill>
                <a:latin typeface="Playfair Display 2 Bold"/>
                <a:ea typeface="Playfair Display 2 Bold"/>
              </a:rPr>
              <a:t>● Wide range of makeup: Rare Beauty offers over 200 products for face, lips, and eyes, including foundation, concealer, blush, and tools, catering to all steps of a makeup routine. </a:t>
            </a:r>
          </a:p>
          <a:p>
            <a:pPr>
              <a:lnSpc>
                <a:spcPts val="2985"/>
              </a:lnSpc>
            </a:pPr>
            <a:r>
              <a:rPr lang="en-US" sz="2985">
                <a:solidFill>
                  <a:srgbClr val="6B002A"/>
                </a:solidFill>
                <a:latin typeface="Playfair Display 2 Bold"/>
                <a:ea typeface="Playfair Display 2 Bold"/>
              </a:rPr>
              <a:t>● Focus on lightweight, buildable formulas: Their products aim to be lightweight and breathable while allowing for buildable coverage, appealing to those who prefer a natural look. </a:t>
            </a:r>
          </a:p>
          <a:p>
            <a:pPr>
              <a:lnSpc>
                <a:spcPts val="2985"/>
              </a:lnSpc>
            </a:pPr>
            <a:r>
              <a:rPr lang="en-US" sz="2985">
                <a:solidFill>
                  <a:srgbClr val="6B002A"/>
                </a:solidFill>
                <a:latin typeface="Playfair Display 2 Bold"/>
                <a:ea typeface="Playfair Display 2 Bold"/>
              </a:rPr>
              <a:t>● Fan-favorite blush: The Stay Vulnerable Melting Cream Blush is a top-seller, praised for its easy blendability and shade range that caters to diverse skin tones.</a:t>
            </a:r>
          </a:p>
          <a:p>
            <a:pPr>
              <a:lnSpc>
                <a:spcPts val="2985"/>
              </a:lnSpc>
            </a:pPr>
            <a:endParaRPr lang="en-US" sz="2985">
              <a:solidFill>
                <a:srgbClr val="6B002A"/>
              </a:solidFill>
              <a:latin typeface="Playfair Display 2 Bold"/>
              <a:ea typeface="Playfair Display 2 Bold"/>
            </a:endParaRPr>
          </a:p>
          <a:p>
            <a:pPr>
              <a:lnSpc>
                <a:spcPts val="2985"/>
              </a:lnSpc>
            </a:pPr>
            <a:r>
              <a:rPr lang="en-US" sz="2985">
                <a:solidFill>
                  <a:srgbClr val="6B002A"/>
                </a:solidFill>
                <a:latin typeface="Playfair Display 2 Bold"/>
              </a:rPr>
              <a:t> PRICING STRATEGY:</a:t>
            </a:r>
          </a:p>
          <a:p>
            <a:pPr>
              <a:lnSpc>
                <a:spcPts val="2985"/>
              </a:lnSpc>
            </a:pPr>
            <a:endParaRPr lang="en-US" sz="2985">
              <a:solidFill>
                <a:srgbClr val="6B002A"/>
              </a:solidFill>
              <a:latin typeface="Playfair Display 2 Bold"/>
            </a:endParaRPr>
          </a:p>
          <a:p>
            <a:pPr>
              <a:lnSpc>
                <a:spcPts val="2985"/>
              </a:lnSpc>
            </a:pPr>
            <a:r>
              <a:rPr lang="en-US" sz="2985">
                <a:solidFill>
                  <a:srgbClr val="6B002A"/>
                </a:solidFill>
                <a:latin typeface="Playfair Display 2 Bold"/>
                <a:ea typeface="Playfair Display 2 Bold"/>
              </a:rPr>
              <a:t>● Competitively priced: Rare Beauty sits between drugstore and luxury brands in terms of price, aligning with other </a:t>
            </a:r>
          </a:p>
          <a:p>
            <a:pPr>
              <a:lnSpc>
                <a:spcPts val="2985"/>
              </a:lnSpc>
            </a:pPr>
            <a:r>
              <a:rPr lang="en-US" sz="2985">
                <a:solidFill>
                  <a:srgbClr val="6B002A"/>
                </a:solidFill>
                <a:latin typeface="Playfair Display 2 Bold"/>
              </a:rPr>
              <a:t>celebrity competitors like Ariana Grande and Rihanna. </a:t>
            </a:r>
          </a:p>
          <a:p>
            <a:pPr>
              <a:lnSpc>
                <a:spcPts val="2985"/>
              </a:lnSpc>
            </a:pPr>
            <a:r>
              <a:rPr lang="en-US" sz="2985">
                <a:solidFill>
                  <a:srgbClr val="6B002A"/>
                </a:solidFill>
                <a:latin typeface="Playfair Display 2 Bold"/>
                <a:ea typeface="Playfair Display 2 Bold"/>
              </a:rPr>
              <a:t>● Leverages Selena Gomez's reach: Selena Gomez actively promotes Rare Beauty on her massive social media </a:t>
            </a:r>
          </a:p>
          <a:p>
            <a:pPr>
              <a:lnSpc>
                <a:spcPts val="2985"/>
              </a:lnSpc>
            </a:pPr>
            <a:r>
              <a:rPr lang="en-US" sz="2985">
                <a:solidFill>
                  <a:srgbClr val="6B002A"/>
                </a:solidFill>
                <a:latin typeface="Playfair Display 2 Bold"/>
              </a:rPr>
              <a:t>platforms, creating buzz and showcasing product use. </a:t>
            </a:r>
          </a:p>
          <a:p>
            <a:pPr>
              <a:lnSpc>
                <a:spcPts val="2985"/>
              </a:lnSpc>
            </a:pPr>
            <a:r>
              <a:rPr lang="en-US" sz="2985">
                <a:solidFill>
                  <a:srgbClr val="6B002A"/>
                </a:solidFill>
                <a:latin typeface="Playfair Display 2 Bold"/>
                <a:ea typeface="Playfair Display 2 Bold"/>
              </a:rPr>
              <a:t>● Drives sales through celebrity influence: By using and loving the products publicly, Selena Gomez entices fans to </a:t>
            </a:r>
          </a:p>
          <a:p>
            <a:pPr>
              <a:lnSpc>
                <a:spcPts val="2985"/>
              </a:lnSpc>
            </a:pPr>
            <a:r>
              <a:rPr lang="en-US" sz="2985">
                <a:solidFill>
                  <a:srgbClr val="6B002A"/>
                </a:solidFill>
                <a:latin typeface="Playfair Display 2 Bold"/>
              </a:rPr>
              <a:t>purchase the same items she uses. </a:t>
            </a:r>
          </a:p>
          <a:p>
            <a:pPr>
              <a:lnSpc>
                <a:spcPts val="2985"/>
              </a:lnSpc>
            </a:pPr>
            <a:r>
              <a:rPr lang="en-US" sz="2985">
                <a:solidFill>
                  <a:srgbClr val="6B002A"/>
                </a:solidFill>
                <a:latin typeface="Playfair Display 2 Bold"/>
                <a:ea typeface="Playfair Display 2 Bold"/>
              </a:rPr>
              <a:t>● Product Price ranges between $19-$24.</a:t>
            </a:r>
          </a:p>
          <a:p>
            <a:pPr>
              <a:lnSpc>
                <a:spcPts val="2985"/>
              </a:lnSpc>
            </a:pPr>
            <a:endParaRPr lang="en-US" sz="2985">
              <a:solidFill>
                <a:srgbClr val="6B002A"/>
              </a:solidFill>
              <a:latin typeface="Playfair Display 2 Bold"/>
              <a:ea typeface="Playfair Display 2 Bold"/>
            </a:endParaRPr>
          </a:p>
          <a:p>
            <a:pPr>
              <a:lnSpc>
                <a:spcPts val="2985"/>
              </a:lnSpc>
            </a:pPr>
            <a:endParaRPr lang="en-US" sz="2985">
              <a:solidFill>
                <a:srgbClr val="6B002A"/>
              </a:solidFill>
              <a:latin typeface="Playfair Display 2 Bold"/>
              <a:ea typeface="Playfair Display 2 Bold"/>
            </a:endParaRPr>
          </a:p>
          <a:p>
            <a:pPr>
              <a:lnSpc>
                <a:spcPts val="2985"/>
              </a:lnSpc>
            </a:pPr>
            <a:endParaRPr lang="en-US" sz="2985">
              <a:solidFill>
                <a:srgbClr val="6B002A"/>
              </a:solidFill>
              <a:latin typeface="Playfair Display 2 Bold"/>
              <a:ea typeface="Playfair Display 2 Bold"/>
            </a:endParaRPr>
          </a:p>
          <a:p>
            <a:pPr>
              <a:lnSpc>
                <a:spcPts val="2985"/>
              </a:lnSpc>
            </a:pPr>
            <a:endParaRPr lang="en-US" sz="2985">
              <a:solidFill>
                <a:srgbClr val="6B002A"/>
              </a:solidFill>
              <a:latin typeface="Playfair Display 2 Bold"/>
              <a:ea typeface="Playfair Display 2 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rot="-1111642">
            <a:off x="8415006" y="884589"/>
            <a:ext cx="10443683" cy="8487866"/>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2" cstate="print">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6692208" y="7704819"/>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4" cstate="print">
              <a:alphaModFix amt="43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24688" y="-141833"/>
            <a:ext cx="15411051" cy="15085092"/>
          </a:xfrm>
          <a:prstGeom prst="rect">
            <a:avLst/>
          </a:prstGeom>
        </p:spPr>
        <p:txBody>
          <a:bodyPr lIns="0" tIns="0" rIns="0" bIns="0" rtlCol="0" anchor="t">
            <a:spAutoFit/>
          </a:bodyPr>
          <a:lstStyle/>
          <a:p>
            <a:pPr>
              <a:lnSpc>
                <a:spcPts val="2770"/>
              </a:lnSpc>
            </a:pPr>
            <a:endParaRPr dirty="0"/>
          </a:p>
          <a:p>
            <a:pPr>
              <a:lnSpc>
                <a:spcPts val="2770"/>
              </a:lnSpc>
            </a:pPr>
            <a:endParaRPr dirty="0"/>
          </a:p>
          <a:p>
            <a:pPr>
              <a:lnSpc>
                <a:spcPts val="2770"/>
              </a:lnSpc>
            </a:pPr>
            <a:r>
              <a:rPr lang="en-US" sz="2770" dirty="0">
                <a:solidFill>
                  <a:srgbClr val="6B002A"/>
                </a:solidFill>
                <a:latin typeface="Playfair Display 2 Bold"/>
              </a:rPr>
              <a:t>MARKETING STRATEGY: </a:t>
            </a:r>
          </a:p>
          <a:p>
            <a:pPr>
              <a:lnSpc>
                <a:spcPts val="2770"/>
              </a:lnSpc>
            </a:pPr>
            <a:endParaRPr lang="en-US" sz="2770" dirty="0">
              <a:solidFill>
                <a:srgbClr val="6B002A"/>
              </a:solidFill>
              <a:latin typeface="Playfair Display 2 Bold"/>
            </a:endParaRPr>
          </a:p>
          <a:p>
            <a:pPr>
              <a:lnSpc>
                <a:spcPts val="2770"/>
              </a:lnSpc>
            </a:pPr>
            <a:r>
              <a:rPr lang="en-US" sz="2770" dirty="0">
                <a:solidFill>
                  <a:srgbClr val="6B002A"/>
                </a:solidFill>
                <a:latin typeface="Playfair Display 2 Bold"/>
                <a:ea typeface="Playfair Display 2 Bold"/>
              </a:rPr>
              <a:t>● Selena leverages her immense social media following: She uses her own Instagram account (300 million followers) and Rare Beauty's (3 million followers) to announce brand news, post behind-the-scenes content, and showcase products. </a:t>
            </a:r>
          </a:p>
          <a:p>
            <a:pPr>
              <a:lnSpc>
                <a:spcPts val="2770"/>
              </a:lnSpc>
            </a:pPr>
            <a:r>
              <a:rPr lang="en-US" sz="2770" dirty="0">
                <a:solidFill>
                  <a:srgbClr val="6B002A"/>
                </a:solidFill>
                <a:latin typeface="Playfair Display 2 Bold"/>
                <a:ea typeface="Playfair Display 2 Bold"/>
              </a:rPr>
              <a:t>● She actively uses and promotes Rare Beauty products: From "Get Ready with Me" videos to featuring the brand in interviews and collaborations, Selena demonstrates her genuine love for the products, driving consumer interest and desire. </a:t>
            </a:r>
          </a:p>
          <a:p>
            <a:pPr>
              <a:lnSpc>
                <a:spcPts val="2770"/>
              </a:lnSpc>
            </a:pPr>
            <a:r>
              <a:rPr lang="en-US" sz="2770" dirty="0">
                <a:solidFill>
                  <a:srgbClr val="6B002A"/>
                </a:solidFill>
                <a:latin typeface="Playfair Display 2 Bold"/>
                <a:ea typeface="Playfair Display 2 Bold"/>
              </a:rPr>
              <a:t>● Consumers can easily buy the products: By linking to products in captions and using Instagram's shopping feature, Selena makes it seamless for fans to purchase the exact items she uses.</a:t>
            </a:r>
          </a:p>
          <a:p>
            <a:pPr>
              <a:lnSpc>
                <a:spcPts val="2770"/>
              </a:lnSpc>
            </a:pPr>
            <a:endParaRPr lang="en-US" sz="2770" dirty="0">
              <a:solidFill>
                <a:srgbClr val="6B002A"/>
              </a:solidFill>
              <a:latin typeface="Playfair Display 2 Bold"/>
            </a:endParaRPr>
          </a:p>
          <a:p>
            <a:pPr>
              <a:lnSpc>
                <a:spcPts val="2770"/>
              </a:lnSpc>
            </a:pPr>
            <a:r>
              <a:rPr lang="en-US" sz="2770" dirty="0">
                <a:solidFill>
                  <a:srgbClr val="6B002A"/>
                </a:solidFill>
                <a:latin typeface="Playfair Display 2 Bold"/>
              </a:rPr>
              <a:t>DISTRIBUTION STRATEGY :</a:t>
            </a:r>
          </a:p>
          <a:p>
            <a:pPr>
              <a:lnSpc>
                <a:spcPts val="2770"/>
              </a:lnSpc>
            </a:pPr>
            <a:endParaRPr lang="en-US" sz="2770" dirty="0">
              <a:solidFill>
                <a:srgbClr val="6B002A"/>
              </a:solidFill>
              <a:latin typeface="Playfair Display 2 Bold"/>
            </a:endParaRPr>
          </a:p>
          <a:p>
            <a:pPr>
              <a:lnSpc>
                <a:spcPts val="2770"/>
              </a:lnSpc>
            </a:pPr>
            <a:r>
              <a:rPr lang="en-US" sz="2770" dirty="0">
                <a:solidFill>
                  <a:srgbClr val="6B002A"/>
                </a:solidFill>
                <a:latin typeface="Playfair Display 2 Bold"/>
                <a:ea typeface="Playfair Display 2 Bold"/>
              </a:rPr>
              <a:t>● Global expansion: Rare Beauty has gone from its North American launch to select countries in Europe, Middle East, </a:t>
            </a:r>
            <a:r>
              <a:rPr lang="en-US" sz="2770" dirty="0">
                <a:solidFill>
                  <a:srgbClr val="6B002A"/>
                </a:solidFill>
                <a:latin typeface="Playfair Display 2 Bold"/>
              </a:rPr>
              <a:t>and Asia Pacific, with plans for further expansion.</a:t>
            </a:r>
          </a:p>
          <a:p>
            <a:pPr>
              <a:lnSpc>
                <a:spcPts val="2770"/>
              </a:lnSpc>
            </a:pPr>
            <a:endParaRPr lang="en-US" sz="2770" dirty="0">
              <a:solidFill>
                <a:srgbClr val="6B002A"/>
              </a:solidFill>
              <a:latin typeface="Playfair Display 2 Bold"/>
            </a:endParaRPr>
          </a:p>
          <a:p>
            <a:pPr>
              <a:lnSpc>
                <a:spcPts val="2770"/>
              </a:lnSpc>
            </a:pPr>
            <a:r>
              <a:rPr lang="en-US" sz="2770" dirty="0">
                <a:solidFill>
                  <a:srgbClr val="6B002A"/>
                </a:solidFill>
                <a:latin typeface="Playfair Display 2 Bold"/>
                <a:ea typeface="Playfair Display 2 Bold"/>
              </a:rPr>
              <a:t>● Strategic partnership with Sephora: The brand leverages Sephora's extensive network of stores and online presence, </a:t>
            </a:r>
            <a:r>
              <a:rPr lang="en-US" sz="2770" dirty="0">
                <a:solidFill>
                  <a:srgbClr val="6B002A"/>
                </a:solidFill>
                <a:latin typeface="Playfair Display 2 Bold"/>
              </a:rPr>
              <a:t>allowing customers to test products before buying.</a:t>
            </a:r>
          </a:p>
          <a:p>
            <a:pPr>
              <a:lnSpc>
                <a:spcPts val="2770"/>
              </a:lnSpc>
            </a:pPr>
            <a:endParaRPr lang="en-US" sz="2770" dirty="0">
              <a:solidFill>
                <a:srgbClr val="6B002A"/>
              </a:solidFill>
              <a:latin typeface="Playfair Display 2 Bold"/>
            </a:endParaRPr>
          </a:p>
          <a:p>
            <a:pPr>
              <a:lnSpc>
                <a:spcPts val="2770"/>
              </a:lnSpc>
            </a:pPr>
            <a:r>
              <a:rPr lang="en-US" sz="2770" dirty="0">
                <a:solidFill>
                  <a:srgbClr val="6B002A"/>
                </a:solidFill>
                <a:latin typeface="Playfair Display 2 Bold"/>
                <a:ea typeface="Playfair Display 2 Bold"/>
              </a:rPr>
              <a:t>● Focus on accessibility: By being available both online and in physical stores, Rare Beauty caters to diverse consumer </a:t>
            </a:r>
            <a:r>
              <a:rPr lang="en-US" sz="2770" dirty="0">
                <a:solidFill>
                  <a:srgbClr val="6B002A"/>
                </a:solidFill>
                <a:latin typeface="Playfair Display 2 Bold"/>
              </a:rPr>
              <a:t>preferences.</a:t>
            </a:r>
          </a:p>
          <a:p>
            <a:pPr>
              <a:lnSpc>
                <a:spcPts val="2770"/>
              </a:lnSpc>
            </a:pPr>
            <a:endParaRPr lang="en-US" sz="2770" dirty="0">
              <a:solidFill>
                <a:srgbClr val="6B002A"/>
              </a:solidFill>
              <a:latin typeface="Playfair Display 2 Bold"/>
            </a:endParaRPr>
          </a:p>
          <a:p>
            <a:pPr>
              <a:lnSpc>
                <a:spcPts val="2770"/>
              </a:lnSpc>
            </a:pPr>
            <a:endParaRPr lang="en-US" sz="2770" dirty="0">
              <a:solidFill>
                <a:srgbClr val="6B002A"/>
              </a:solidFill>
              <a:latin typeface="Playfair Display 2 Bold"/>
            </a:endParaRPr>
          </a:p>
          <a:p>
            <a:pPr>
              <a:lnSpc>
                <a:spcPts val="2770"/>
              </a:lnSpc>
            </a:pPr>
            <a:endParaRPr lang="en-US" sz="2770" dirty="0">
              <a:solidFill>
                <a:srgbClr val="6B002A"/>
              </a:solidFill>
              <a:latin typeface="Playfair Display 2 Bold"/>
            </a:endParaRPr>
          </a:p>
          <a:p>
            <a:pPr>
              <a:lnSpc>
                <a:spcPts val="2770"/>
              </a:lnSpc>
            </a:pPr>
            <a:endParaRPr lang="en-US" sz="2770" dirty="0">
              <a:solidFill>
                <a:srgbClr val="6B002A"/>
              </a:solidFill>
              <a:latin typeface="Playfair Display 2 Bold"/>
            </a:endParaRPr>
          </a:p>
          <a:p>
            <a:pPr>
              <a:lnSpc>
                <a:spcPts val="2770"/>
              </a:lnSpc>
            </a:pPr>
            <a:endParaRPr lang="en-US" sz="2770" dirty="0">
              <a:solidFill>
                <a:srgbClr val="6B002A"/>
              </a:solidFill>
              <a:latin typeface="Playfair Display 2 Bold"/>
            </a:endParaRPr>
          </a:p>
          <a:p>
            <a:pPr>
              <a:lnSpc>
                <a:spcPts val="2770"/>
              </a:lnSpc>
            </a:pPr>
            <a:endParaRPr lang="en-US" sz="2770" dirty="0">
              <a:solidFill>
                <a:srgbClr val="6B002A"/>
              </a:solidFill>
              <a:latin typeface="Playfair Display 2 Bold"/>
            </a:endParaRPr>
          </a:p>
          <a:p>
            <a:pPr>
              <a:lnSpc>
                <a:spcPts val="2770"/>
              </a:lnSpc>
            </a:pPr>
            <a:endParaRPr lang="en-US" sz="2770" dirty="0">
              <a:solidFill>
                <a:srgbClr val="6B002A"/>
              </a:solidFill>
              <a:latin typeface="Playfair Display 2 Bold"/>
            </a:endParaRPr>
          </a:p>
          <a:p>
            <a:pPr>
              <a:lnSpc>
                <a:spcPts val="2770"/>
              </a:lnSpc>
            </a:pPr>
            <a:endParaRPr lang="en-US" sz="2770" dirty="0">
              <a:solidFill>
                <a:srgbClr val="6B002A"/>
              </a:solidFill>
              <a:latin typeface="Playfair Display 2 Bold"/>
            </a:endParaRPr>
          </a:p>
          <a:p>
            <a:pPr>
              <a:lnSpc>
                <a:spcPts val="2770"/>
              </a:lnSpc>
            </a:pPr>
            <a:endParaRPr lang="en-US" sz="2770" dirty="0">
              <a:solidFill>
                <a:srgbClr val="6B002A"/>
              </a:solidFill>
              <a:latin typeface="Playfair Display 2 Bold"/>
            </a:endParaRPr>
          </a:p>
          <a:p>
            <a:pPr>
              <a:lnSpc>
                <a:spcPts val="2770"/>
              </a:lnSpc>
            </a:pPr>
            <a:endParaRPr lang="en-US" sz="2770" dirty="0">
              <a:solidFill>
                <a:srgbClr val="6B002A"/>
              </a:solidFill>
              <a:latin typeface="Playfair Display 2 Bold"/>
            </a:endParaRPr>
          </a:p>
          <a:p>
            <a:pPr>
              <a:lnSpc>
                <a:spcPts val="2770"/>
              </a:lnSpc>
            </a:pPr>
            <a:endParaRPr lang="en-US" sz="2770" dirty="0">
              <a:solidFill>
                <a:srgbClr val="6B002A"/>
              </a:solidFill>
              <a:latin typeface="Playfair Display 2 Bold"/>
            </a:endParaRPr>
          </a:p>
          <a:p>
            <a:pPr>
              <a:lnSpc>
                <a:spcPts val="2770"/>
              </a:lnSpc>
            </a:pPr>
            <a:endParaRPr lang="en-US" sz="2770" dirty="0">
              <a:solidFill>
                <a:srgbClr val="6B002A"/>
              </a:solidFill>
              <a:latin typeface="Playfair Display 2 Bold"/>
            </a:endParaRPr>
          </a:p>
          <a:p>
            <a:pPr>
              <a:lnSpc>
                <a:spcPts val="2770"/>
              </a:lnSpc>
            </a:pPr>
            <a:endParaRPr lang="en-US" sz="2770" dirty="0">
              <a:solidFill>
                <a:srgbClr val="6B002A"/>
              </a:solidFill>
              <a:latin typeface="Playfair Display 2 Bold"/>
            </a:endParaRPr>
          </a:p>
          <a:p>
            <a:pPr>
              <a:lnSpc>
                <a:spcPts val="2770"/>
              </a:lnSpc>
            </a:pPr>
            <a:endParaRPr lang="en-US" sz="2770" dirty="0">
              <a:solidFill>
                <a:srgbClr val="6B002A"/>
              </a:solidFill>
              <a:latin typeface="Playfair Display 2 Bold"/>
            </a:endParaRPr>
          </a:p>
          <a:p>
            <a:pPr>
              <a:lnSpc>
                <a:spcPts val="2770"/>
              </a:lnSpc>
            </a:pPr>
            <a:endParaRPr lang="en-US" sz="2770" dirty="0">
              <a:solidFill>
                <a:srgbClr val="6B002A"/>
              </a:solidFill>
              <a:latin typeface="Playfair Display 2 Bold"/>
            </a:endParaRPr>
          </a:p>
          <a:p>
            <a:pPr>
              <a:lnSpc>
                <a:spcPts val="2770"/>
              </a:lnSpc>
            </a:pPr>
            <a:endParaRPr lang="en-US" sz="2770" dirty="0">
              <a:solidFill>
                <a:srgbClr val="6B002A"/>
              </a:solidFill>
              <a:latin typeface="Playfair Display 2 Bold"/>
            </a:endParaRPr>
          </a:p>
          <a:p>
            <a:pPr>
              <a:lnSpc>
                <a:spcPts val="2770"/>
              </a:lnSpc>
            </a:pPr>
            <a:endParaRPr lang="en-US" sz="2770" dirty="0">
              <a:solidFill>
                <a:srgbClr val="6B002A"/>
              </a:solidFill>
              <a:latin typeface="Playfair Display 2 Bold"/>
            </a:endParaRPr>
          </a:p>
          <a:p>
            <a:pPr>
              <a:lnSpc>
                <a:spcPts val="2770"/>
              </a:lnSpc>
            </a:pPr>
            <a:endParaRPr lang="en-US" sz="2770" dirty="0">
              <a:solidFill>
                <a:srgbClr val="6B002A"/>
              </a:solidFill>
              <a:latin typeface="Playfair Display 2 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a:off x="14649418" y="6954134"/>
            <a:ext cx="3227658" cy="3690669"/>
          </a:xfrm>
          <a:custGeom>
            <a:avLst/>
            <a:gdLst/>
            <a:ahLst/>
            <a:cxnLst/>
            <a:rect l="l" t="t" r="r" b="b"/>
            <a:pathLst>
              <a:path w="3227658" h="3690669">
                <a:moveTo>
                  <a:pt x="0" y="0"/>
                </a:moveTo>
                <a:lnTo>
                  <a:pt x="3227658" y="0"/>
                </a:lnTo>
                <a:lnTo>
                  <a:pt x="3227658" y="3690669"/>
                </a:lnTo>
                <a:lnTo>
                  <a:pt x="0" y="3690669"/>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681753" y="-252312"/>
            <a:ext cx="6362965" cy="6339104"/>
          </a:xfrm>
          <a:custGeom>
            <a:avLst/>
            <a:gdLst/>
            <a:ahLst/>
            <a:cxnLst/>
            <a:rect l="l" t="t" r="r" b="b"/>
            <a:pathLst>
              <a:path w="6362965" h="6339104">
                <a:moveTo>
                  <a:pt x="6362966" y="0"/>
                </a:moveTo>
                <a:lnTo>
                  <a:pt x="0" y="0"/>
                </a:lnTo>
                <a:lnTo>
                  <a:pt x="0" y="6339104"/>
                </a:lnTo>
                <a:lnTo>
                  <a:pt x="6362966" y="6339104"/>
                </a:lnTo>
                <a:lnTo>
                  <a:pt x="6362966" y="0"/>
                </a:lnTo>
                <a:close/>
              </a:path>
            </a:pathLst>
          </a:custGeom>
          <a:blipFill>
            <a:blip r:embed="rId4" cstate="print">
              <a:alphaModFix amt="30000"/>
            </a:blip>
            <a:stretch>
              <a:fillRect/>
            </a:stretch>
          </a:blipFill>
        </p:spPr>
      </p:sp>
      <p:grpSp>
        <p:nvGrpSpPr>
          <p:cNvPr id="4" name="Group 4"/>
          <p:cNvGrpSpPr/>
          <p:nvPr/>
        </p:nvGrpSpPr>
        <p:grpSpPr>
          <a:xfrm>
            <a:off x="1812986" y="2027527"/>
            <a:ext cx="14662028" cy="7101007"/>
            <a:chOff x="0" y="0"/>
            <a:chExt cx="3861604" cy="1870224"/>
          </a:xfrm>
        </p:grpSpPr>
        <p:sp>
          <p:nvSpPr>
            <p:cNvPr id="5" name="Freeform 5"/>
            <p:cNvSpPr/>
            <p:nvPr/>
          </p:nvSpPr>
          <p:spPr>
            <a:xfrm>
              <a:off x="0" y="0"/>
              <a:ext cx="3861604" cy="1870224"/>
            </a:xfrm>
            <a:custGeom>
              <a:avLst/>
              <a:gdLst/>
              <a:ahLst/>
              <a:cxnLst/>
              <a:rect l="l" t="t" r="r" b="b"/>
              <a:pathLst>
                <a:path w="3861604" h="1870224">
                  <a:moveTo>
                    <a:pt x="48050" y="0"/>
                  </a:moveTo>
                  <a:lnTo>
                    <a:pt x="3813554" y="0"/>
                  </a:lnTo>
                  <a:cubicBezTo>
                    <a:pt x="3826298" y="0"/>
                    <a:pt x="3838520" y="5062"/>
                    <a:pt x="3847531" y="14074"/>
                  </a:cubicBezTo>
                  <a:cubicBezTo>
                    <a:pt x="3856542" y="23085"/>
                    <a:pt x="3861604" y="35307"/>
                    <a:pt x="3861604" y="48050"/>
                  </a:cubicBezTo>
                  <a:lnTo>
                    <a:pt x="3861604" y="1822174"/>
                  </a:lnTo>
                  <a:cubicBezTo>
                    <a:pt x="3861604" y="1834917"/>
                    <a:pt x="3856542" y="1847139"/>
                    <a:pt x="3847531" y="1856150"/>
                  </a:cubicBezTo>
                  <a:cubicBezTo>
                    <a:pt x="3838520" y="1865162"/>
                    <a:pt x="3826298" y="1870224"/>
                    <a:pt x="3813554" y="1870224"/>
                  </a:cubicBezTo>
                  <a:lnTo>
                    <a:pt x="48050" y="1870224"/>
                  </a:lnTo>
                  <a:cubicBezTo>
                    <a:pt x="35307" y="1870224"/>
                    <a:pt x="23085" y="1865162"/>
                    <a:pt x="14074" y="1856150"/>
                  </a:cubicBezTo>
                  <a:cubicBezTo>
                    <a:pt x="5062" y="1847139"/>
                    <a:pt x="0" y="1834917"/>
                    <a:pt x="0" y="1822174"/>
                  </a:cubicBezTo>
                  <a:lnTo>
                    <a:pt x="0" y="48050"/>
                  </a:lnTo>
                  <a:cubicBezTo>
                    <a:pt x="0" y="35307"/>
                    <a:pt x="5062" y="23085"/>
                    <a:pt x="14074" y="14074"/>
                  </a:cubicBezTo>
                  <a:cubicBezTo>
                    <a:pt x="23085" y="5062"/>
                    <a:pt x="35307" y="0"/>
                    <a:pt x="48050" y="0"/>
                  </a:cubicBezTo>
                  <a:close/>
                </a:path>
              </a:pathLst>
            </a:custGeom>
            <a:solidFill>
              <a:srgbClr val="59291B">
                <a:alpha val="32941"/>
              </a:srgbClr>
            </a:solidFill>
            <a:ln w="638175" cap="rnd">
              <a:solidFill>
                <a:srgbClr val="000000">
                  <a:alpha val="32941"/>
                </a:srgbClr>
              </a:solidFill>
              <a:prstDash val="solid"/>
              <a:round/>
            </a:ln>
          </p:spPr>
        </p:sp>
        <p:sp>
          <p:nvSpPr>
            <p:cNvPr id="6" name="TextBox 6"/>
            <p:cNvSpPr txBox="1"/>
            <p:nvPr/>
          </p:nvSpPr>
          <p:spPr>
            <a:xfrm>
              <a:off x="0" y="-38100"/>
              <a:ext cx="3861604" cy="1908324"/>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3664582" y="3352165"/>
            <a:ext cx="10984836" cy="2618741"/>
          </a:xfrm>
          <a:prstGeom prst="rect">
            <a:avLst/>
          </a:prstGeom>
        </p:spPr>
        <p:txBody>
          <a:bodyPr lIns="0" tIns="0" rIns="0" bIns="0" rtlCol="0" anchor="t">
            <a:spAutoFit/>
          </a:bodyPr>
          <a:lstStyle/>
          <a:p>
            <a:pPr algn="ctr">
              <a:lnSpc>
                <a:spcPts val="10100"/>
              </a:lnSpc>
            </a:pPr>
            <a:r>
              <a:rPr lang="en-US" sz="10100">
                <a:solidFill>
                  <a:srgbClr val="59291B"/>
                </a:solidFill>
                <a:latin typeface="Playfair Display 2 Heavy"/>
              </a:rPr>
              <a:t>Summary of Research Papers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grpSp>
        <p:nvGrpSpPr>
          <p:cNvPr id="2" name="Group 2"/>
          <p:cNvGrpSpPr/>
          <p:nvPr/>
        </p:nvGrpSpPr>
        <p:grpSpPr>
          <a:xfrm>
            <a:off x="-4468512" y="-353712"/>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C06062">
                  <a:alpha val="37647"/>
                </a:srgbClr>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91400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cstate="print">
              <a:alphaModFix amt="58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384897" y="5379918"/>
            <a:ext cx="6059445" cy="605944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C6A7"/>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cstate="print">
              <a:alphaModFix amt="53000"/>
              <a:extLst>
                <a:ext uri="{96DAC541-7B7A-43D3-8B79-37D633B846F1}">
                  <asvg:svgBlip xmlns:asvg="http://schemas.microsoft.com/office/drawing/2016/SVG/main" r:embed="rId5"/>
                </a:ext>
              </a:extLst>
            </a:blip>
            <a:stretch>
              <a:fillRect r="-204881"/>
            </a:stretch>
          </a:blipFill>
        </p:spPr>
      </p:sp>
      <p:grpSp>
        <p:nvGrpSpPr>
          <p:cNvPr id="10" name="Group 10"/>
          <p:cNvGrpSpPr/>
          <p:nvPr/>
        </p:nvGrpSpPr>
        <p:grpSpPr>
          <a:xfrm>
            <a:off x="11762088" y="-9632634"/>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291B">
                <a:alpha val="11765"/>
              </a:srgbClr>
            </a:solidFill>
            <a:ln w="514350" cap="sq">
              <a:solidFill>
                <a:srgbClr val="FD6220">
                  <a:alpha val="11765"/>
                </a:srgbClr>
              </a:solidFill>
              <a:prstDash val="solid"/>
              <a:miter/>
            </a:ln>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9965724" y="-1383136"/>
            <a:ext cx="10994424" cy="1099442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9291B">
                  <a:alpha val="11765"/>
                </a:srgbClr>
              </a:solidFill>
              <a:prstDash val="solid"/>
              <a:miter/>
            </a:ln>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557895" y="331063"/>
            <a:ext cx="17679219" cy="13393667"/>
          </a:xfrm>
          <a:prstGeom prst="rect">
            <a:avLst/>
          </a:prstGeom>
        </p:spPr>
        <p:txBody>
          <a:bodyPr lIns="0" tIns="0" rIns="0" bIns="0" rtlCol="0" anchor="t">
            <a:spAutoFit/>
          </a:bodyPr>
          <a:lstStyle/>
          <a:p>
            <a:pPr>
              <a:lnSpc>
                <a:spcPts val="3568"/>
              </a:lnSpc>
            </a:pPr>
            <a:r>
              <a:rPr lang="en-US" sz="3568" dirty="0">
                <a:solidFill>
                  <a:srgbClr val="6B002A"/>
                </a:solidFill>
                <a:latin typeface="Playfair Display 2 Bold"/>
              </a:rPr>
              <a:t>SUMMARY OF RESEARCH PAPER:RARE BEAUTY</a:t>
            </a:r>
          </a:p>
          <a:p>
            <a:pPr>
              <a:lnSpc>
                <a:spcPts val="3568"/>
              </a:lnSpc>
            </a:pPr>
            <a:endParaRPr lang="en-US" sz="3568" dirty="0">
              <a:solidFill>
                <a:srgbClr val="6B002A"/>
              </a:solidFill>
              <a:latin typeface="Playfair Display 2 Bold"/>
            </a:endParaRPr>
          </a:p>
          <a:p>
            <a:pPr>
              <a:lnSpc>
                <a:spcPts val="3568"/>
              </a:lnSpc>
            </a:pPr>
            <a:endParaRPr lang="en-US" sz="3568" dirty="0">
              <a:solidFill>
                <a:srgbClr val="6B002A"/>
              </a:solidFill>
              <a:latin typeface="Playfair Display 2 Bold"/>
            </a:endParaRPr>
          </a:p>
          <a:p>
            <a:pPr>
              <a:lnSpc>
                <a:spcPts val="3568"/>
              </a:lnSpc>
            </a:pPr>
            <a:r>
              <a:rPr lang="en-US" sz="3568" dirty="0">
                <a:solidFill>
                  <a:srgbClr val="6B002A"/>
                </a:solidFill>
                <a:latin typeface="Playfair Display 2 Bold"/>
                <a:ea typeface="Playfair Display 2 Bold"/>
              </a:rPr>
              <a:t>● Meaning of Beauty in Rare Beauty Ad: The ad promotes three key </a:t>
            </a:r>
            <a:r>
              <a:rPr lang="en-US" sz="3568" dirty="0" err="1">
                <a:solidFill>
                  <a:srgbClr val="6B002A"/>
                </a:solidFill>
                <a:latin typeface="Playfair Display 2 Bold"/>
                <a:ea typeface="Playfair Display 2 Bold"/>
              </a:rPr>
              <a:t>messages:Everyone</a:t>
            </a:r>
            <a:r>
              <a:rPr lang="en-US" sz="3568" dirty="0">
                <a:solidFill>
                  <a:srgbClr val="6B002A"/>
                </a:solidFill>
                <a:latin typeface="Playfair Display 2 Bold"/>
                <a:ea typeface="Playfair Display 2 Bold"/>
              </a:rPr>
              <a:t> possesses unique </a:t>
            </a:r>
            <a:r>
              <a:rPr lang="en-US" sz="3568" dirty="0" err="1">
                <a:solidFill>
                  <a:srgbClr val="6B002A"/>
                </a:solidFill>
                <a:latin typeface="Playfair Display 2 Bold"/>
              </a:rPr>
              <a:t>beauty,Confidence</a:t>
            </a:r>
            <a:r>
              <a:rPr lang="en-US" sz="3568" dirty="0">
                <a:solidFill>
                  <a:srgbClr val="6B002A"/>
                </a:solidFill>
                <a:latin typeface="Playfair Display 2 Bold"/>
              </a:rPr>
              <a:t> enhances beauty and </a:t>
            </a:r>
            <a:r>
              <a:rPr lang="en-US" sz="3568" dirty="0" err="1">
                <a:solidFill>
                  <a:srgbClr val="6B002A"/>
                </a:solidFill>
                <a:latin typeface="Playfair Display 2 Bold"/>
              </a:rPr>
              <a:t>happiness,Beauty</a:t>
            </a:r>
            <a:r>
              <a:rPr lang="en-US" sz="3568" dirty="0">
                <a:solidFill>
                  <a:srgbClr val="6B002A"/>
                </a:solidFill>
                <a:latin typeface="Playfair Display 2 Bold"/>
              </a:rPr>
              <a:t> standards shouldn't be dictated by societal norms.</a:t>
            </a:r>
          </a:p>
          <a:p>
            <a:pPr>
              <a:lnSpc>
                <a:spcPts val="3568"/>
              </a:lnSpc>
            </a:pPr>
            <a:endParaRPr lang="en-US" sz="3568" dirty="0">
              <a:solidFill>
                <a:srgbClr val="6B002A"/>
              </a:solidFill>
              <a:latin typeface="Playfair Display 2 Bold"/>
            </a:endParaRPr>
          </a:p>
          <a:p>
            <a:pPr>
              <a:lnSpc>
                <a:spcPts val="3568"/>
              </a:lnSpc>
            </a:pPr>
            <a:r>
              <a:rPr lang="en-US" sz="3568" dirty="0">
                <a:solidFill>
                  <a:srgbClr val="6B002A"/>
                </a:solidFill>
                <a:latin typeface="Playfair Display 2 Bold"/>
                <a:ea typeface="Playfair Display 2 Bold"/>
              </a:rPr>
              <a:t>● Advertising's Influence on Beauty Perception: Online media and advertising significantly impact how individuals </a:t>
            </a:r>
            <a:r>
              <a:rPr lang="en-US" sz="3568" dirty="0">
                <a:solidFill>
                  <a:srgbClr val="6B002A"/>
                </a:solidFill>
                <a:latin typeface="Playfair Display 2 Bold"/>
              </a:rPr>
              <a:t>perceive beauty and self-</a:t>
            </a:r>
            <a:r>
              <a:rPr lang="en-US" sz="3568" dirty="0" err="1">
                <a:solidFill>
                  <a:srgbClr val="6B002A"/>
                </a:solidFill>
                <a:latin typeface="Playfair Display 2 Bold"/>
              </a:rPr>
              <a:t>image,They</a:t>
            </a:r>
            <a:r>
              <a:rPr lang="en-US" sz="3568" dirty="0">
                <a:solidFill>
                  <a:srgbClr val="6B002A"/>
                </a:solidFill>
                <a:latin typeface="Playfair Display 2 Bold"/>
              </a:rPr>
              <a:t> can promote unrealistic beauty standards and </a:t>
            </a:r>
            <a:r>
              <a:rPr lang="en-US" sz="3568" dirty="0" err="1">
                <a:solidFill>
                  <a:srgbClr val="6B002A"/>
                </a:solidFill>
                <a:latin typeface="Playfair Display 2 Bold"/>
              </a:rPr>
              <a:t>ideals,It's</a:t>
            </a:r>
            <a:r>
              <a:rPr lang="en-US" sz="3568" dirty="0">
                <a:solidFill>
                  <a:srgbClr val="6B002A"/>
                </a:solidFill>
                <a:latin typeface="Playfair Display 2 Bold"/>
              </a:rPr>
              <a:t> crucial to critically analyze media messages and challenge these narrow definitions.</a:t>
            </a:r>
          </a:p>
          <a:p>
            <a:pPr>
              <a:lnSpc>
                <a:spcPts val="3568"/>
              </a:lnSpc>
            </a:pPr>
            <a:endParaRPr lang="en-US" sz="3568" dirty="0">
              <a:solidFill>
                <a:srgbClr val="6B002A"/>
              </a:solidFill>
              <a:latin typeface="Playfair Display 2 Bold"/>
            </a:endParaRPr>
          </a:p>
          <a:p>
            <a:pPr>
              <a:lnSpc>
                <a:spcPts val="3568"/>
              </a:lnSpc>
            </a:pPr>
            <a:r>
              <a:rPr lang="en-US" sz="3568" dirty="0">
                <a:solidFill>
                  <a:srgbClr val="6B002A"/>
                </a:solidFill>
                <a:latin typeface="Playfair Display 2 Bold"/>
                <a:ea typeface="Playfair Display 2 Bold"/>
              </a:rPr>
              <a:t>● Research Method: The study employed qualitative analysis, using existing research and literature to understand the </a:t>
            </a:r>
            <a:r>
              <a:rPr lang="en-US" sz="3568" dirty="0">
                <a:solidFill>
                  <a:srgbClr val="6B002A"/>
                </a:solidFill>
                <a:latin typeface="Playfair Display 2 Bold"/>
              </a:rPr>
              <a:t>impact of advertising on beauty perception.</a:t>
            </a:r>
          </a:p>
          <a:p>
            <a:pPr>
              <a:lnSpc>
                <a:spcPts val="3568"/>
              </a:lnSpc>
            </a:pPr>
            <a:endParaRPr lang="en-US" sz="3568" dirty="0">
              <a:solidFill>
                <a:srgbClr val="6B002A"/>
              </a:solidFill>
              <a:latin typeface="Playfair Display 2 Bold"/>
            </a:endParaRPr>
          </a:p>
          <a:p>
            <a:pPr>
              <a:lnSpc>
                <a:spcPts val="3568"/>
              </a:lnSpc>
            </a:pPr>
            <a:endParaRPr lang="en-US" sz="3568" dirty="0">
              <a:solidFill>
                <a:srgbClr val="6B002A"/>
              </a:solidFill>
              <a:latin typeface="Playfair Display 2 Bold"/>
            </a:endParaRPr>
          </a:p>
          <a:p>
            <a:pPr>
              <a:lnSpc>
                <a:spcPts val="3568"/>
              </a:lnSpc>
            </a:pPr>
            <a:endParaRPr lang="en-US" sz="3568" dirty="0">
              <a:solidFill>
                <a:srgbClr val="6B002A"/>
              </a:solidFill>
              <a:latin typeface="Playfair Display 2 Bold"/>
            </a:endParaRPr>
          </a:p>
          <a:p>
            <a:pPr>
              <a:lnSpc>
                <a:spcPts val="3568"/>
              </a:lnSpc>
            </a:pPr>
            <a:endParaRPr lang="en-US" sz="3568" dirty="0">
              <a:solidFill>
                <a:srgbClr val="6B002A"/>
              </a:solidFill>
              <a:latin typeface="Playfair Display 2 Bold"/>
            </a:endParaRPr>
          </a:p>
          <a:p>
            <a:pPr>
              <a:lnSpc>
                <a:spcPts val="3568"/>
              </a:lnSpc>
            </a:pPr>
            <a:endParaRPr lang="en-US" sz="3568" dirty="0">
              <a:solidFill>
                <a:srgbClr val="6B002A"/>
              </a:solidFill>
              <a:latin typeface="Playfair Display 2 Bold"/>
            </a:endParaRPr>
          </a:p>
          <a:p>
            <a:pPr>
              <a:lnSpc>
                <a:spcPts val="3568"/>
              </a:lnSpc>
            </a:pPr>
            <a:endParaRPr lang="en-US" sz="3568" dirty="0">
              <a:solidFill>
                <a:srgbClr val="6B002A"/>
              </a:solidFill>
              <a:latin typeface="Playfair Display 2 Bold"/>
            </a:endParaRPr>
          </a:p>
          <a:p>
            <a:pPr>
              <a:lnSpc>
                <a:spcPts val="3568"/>
              </a:lnSpc>
            </a:pPr>
            <a:endParaRPr lang="en-US" sz="3568" dirty="0">
              <a:solidFill>
                <a:srgbClr val="6B002A"/>
              </a:solidFill>
              <a:latin typeface="Playfair Display 2 Bold"/>
            </a:endParaRPr>
          </a:p>
          <a:p>
            <a:pPr>
              <a:lnSpc>
                <a:spcPts val="3568"/>
              </a:lnSpc>
            </a:pPr>
            <a:endParaRPr lang="en-US" sz="3568" dirty="0">
              <a:solidFill>
                <a:srgbClr val="6B002A"/>
              </a:solidFill>
              <a:latin typeface="Playfair Display 2 Bold"/>
            </a:endParaRPr>
          </a:p>
          <a:p>
            <a:pPr>
              <a:lnSpc>
                <a:spcPts val="3568"/>
              </a:lnSpc>
            </a:pPr>
            <a:endParaRPr lang="en-US" sz="3568" dirty="0">
              <a:solidFill>
                <a:srgbClr val="6B002A"/>
              </a:solidFill>
              <a:latin typeface="Playfair Display 2 Bold"/>
            </a:endParaRPr>
          </a:p>
          <a:p>
            <a:pPr>
              <a:lnSpc>
                <a:spcPts val="3568"/>
              </a:lnSpc>
            </a:pPr>
            <a:endParaRPr lang="en-US" sz="3568" dirty="0">
              <a:solidFill>
                <a:srgbClr val="6B002A"/>
              </a:solidFill>
              <a:latin typeface="Playfair Display 2 Bold"/>
            </a:endParaRPr>
          </a:p>
          <a:p>
            <a:pPr>
              <a:lnSpc>
                <a:spcPts val="3568"/>
              </a:lnSpc>
            </a:pPr>
            <a:endParaRPr lang="en-US" sz="3568" dirty="0">
              <a:solidFill>
                <a:srgbClr val="6B002A"/>
              </a:solidFill>
              <a:latin typeface="Playfair Display 2 Bold"/>
            </a:endParaRPr>
          </a:p>
          <a:p>
            <a:pPr>
              <a:lnSpc>
                <a:spcPts val="3568"/>
              </a:lnSpc>
            </a:pPr>
            <a:endParaRPr lang="en-US" sz="3568" dirty="0">
              <a:solidFill>
                <a:srgbClr val="6B002A"/>
              </a:solidFill>
              <a:latin typeface="Playfair Display 2 Bold"/>
            </a:endParaRPr>
          </a:p>
          <a:p>
            <a:pPr>
              <a:lnSpc>
                <a:spcPts val="3568"/>
              </a:lnSpc>
            </a:pPr>
            <a:endParaRPr lang="en-US" sz="3568" dirty="0">
              <a:solidFill>
                <a:srgbClr val="6B002A"/>
              </a:solidFill>
              <a:latin typeface="Playfair Display 2 Bold"/>
            </a:endParaRPr>
          </a:p>
          <a:p>
            <a:pPr>
              <a:lnSpc>
                <a:spcPts val="3568"/>
              </a:lnSpc>
            </a:pPr>
            <a:endParaRPr lang="en-US" sz="3568" dirty="0">
              <a:solidFill>
                <a:srgbClr val="6B002A"/>
              </a:solidFill>
              <a:latin typeface="Playfair Display 2 Bold"/>
            </a:endParaRPr>
          </a:p>
          <a:p>
            <a:pPr>
              <a:lnSpc>
                <a:spcPts val="3568"/>
              </a:lnSpc>
            </a:pPr>
            <a:endParaRPr lang="en-US" sz="3568" dirty="0">
              <a:solidFill>
                <a:srgbClr val="6B002A"/>
              </a:solidFill>
              <a:latin typeface="Playfair Display 2 Bo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grpSp>
        <p:nvGrpSpPr>
          <p:cNvPr id="2" name="Group 2"/>
          <p:cNvGrpSpPr/>
          <p:nvPr/>
        </p:nvGrpSpPr>
        <p:grpSpPr>
          <a:xfrm>
            <a:off x="-4468512" y="-353712"/>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C06062">
                  <a:alpha val="37647"/>
                </a:srgbClr>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91400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cstate="print">
              <a:alphaModFix amt="58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384897" y="5379918"/>
            <a:ext cx="6059445" cy="605944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C6A7"/>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cstate="print">
              <a:alphaModFix amt="53000"/>
              <a:extLst>
                <a:ext uri="{96DAC541-7B7A-43D3-8B79-37D633B846F1}">
                  <asvg:svgBlip xmlns:asvg="http://schemas.microsoft.com/office/drawing/2016/SVG/main" r:embed="rId5"/>
                </a:ext>
              </a:extLst>
            </a:blip>
            <a:stretch>
              <a:fillRect r="-204881"/>
            </a:stretch>
          </a:blipFill>
        </p:spPr>
      </p:sp>
      <p:grpSp>
        <p:nvGrpSpPr>
          <p:cNvPr id="10" name="Group 10"/>
          <p:cNvGrpSpPr/>
          <p:nvPr/>
        </p:nvGrpSpPr>
        <p:grpSpPr>
          <a:xfrm>
            <a:off x="11762088" y="-9632634"/>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291B">
                <a:alpha val="11765"/>
              </a:srgbClr>
            </a:solidFill>
            <a:ln w="514350" cap="sq">
              <a:solidFill>
                <a:srgbClr val="FD6220">
                  <a:alpha val="11765"/>
                </a:srgbClr>
              </a:solidFill>
              <a:prstDash val="solid"/>
              <a:miter/>
            </a:ln>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9965724" y="-1383136"/>
            <a:ext cx="10994424" cy="1099442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9291B">
                  <a:alpha val="11765"/>
                </a:srgbClr>
              </a:solidFill>
              <a:prstDash val="solid"/>
              <a:miter/>
            </a:ln>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545535" y="1150592"/>
            <a:ext cx="17654973" cy="11627676"/>
          </a:xfrm>
          <a:prstGeom prst="rect">
            <a:avLst/>
          </a:prstGeom>
        </p:spPr>
        <p:txBody>
          <a:bodyPr lIns="0" tIns="0" rIns="0" bIns="0" rtlCol="0" anchor="t">
            <a:spAutoFit/>
          </a:bodyPr>
          <a:lstStyle/>
          <a:p>
            <a:pPr>
              <a:lnSpc>
                <a:spcPts val="3564"/>
              </a:lnSpc>
            </a:pPr>
            <a:r>
              <a:rPr lang="en-US" sz="3564">
                <a:solidFill>
                  <a:srgbClr val="6B002A"/>
                </a:solidFill>
                <a:latin typeface="Playfair Display 2 Bold"/>
              </a:rPr>
              <a:t> SUMMARY OF RESEARCH PAPER: BOBBI BROWN </a:t>
            </a:r>
          </a:p>
          <a:p>
            <a:pPr>
              <a:lnSpc>
                <a:spcPts val="3564"/>
              </a:lnSpc>
            </a:pPr>
            <a:endParaRPr lang="en-US" sz="3564">
              <a:solidFill>
                <a:srgbClr val="6B002A"/>
              </a:solidFill>
              <a:latin typeface="Playfair Display 2 Bold"/>
            </a:endParaRPr>
          </a:p>
          <a:p>
            <a:pPr>
              <a:lnSpc>
                <a:spcPts val="3564"/>
              </a:lnSpc>
            </a:pPr>
            <a:r>
              <a:rPr lang="en-US" sz="3564">
                <a:solidFill>
                  <a:srgbClr val="6B002A"/>
                </a:solidFill>
                <a:latin typeface="Playfair Display 2 Bold"/>
                <a:ea typeface="Playfair Display 2 Bold"/>
              </a:rPr>
              <a:t>● Building a strong brand identity:Founder characteristics, like Bobbi Brown's expertise, can shape brand identity,A clear  </a:t>
            </a:r>
          </a:p>
          <a:p>
            <a:pPr>
              <a:lnSpc>
                <a:spcPts val="3564"/>
              </a:lnSpc>
            </a:pPr>
            <a:r>
              <a:rPr lang="en-US" sz="3564">
                <a:solidFill>
                  <a:srgbClr val="6B002A"/>
                </a:solidFill>
                <a:latin typeface="Playfair Display 2 Bold"/>
              </a:rPr>
              <a:t>identity helps connect with consumers and fosters loyalty. </a:t>
            </a:r>
          </a:p>
          <a:p>
            <a:pPr>
              <a:lnSpc>
                <a:spcPts val="3564"/>
              </a:lnSpc>
            </a:pPr>
            <a:r>
              <a:rPr lang="en-US" sz="3564">
                <a:solidFill>
                  <a:srgbClr val="6B002A"/>
                </a:solidFill>
                <a:latin typeface="Playfair Display 2 Bold"/>
                <a:ea typeface="Playfair Display 2 Bold"/>
              </a:rPr>
              <a:t>● Accessibility and building trust:Wide availability (physical and online stores) allows for easy access and brand  </a:t>
            </a:r>
          </a:p>
          <a:p>
            <a:pPr>
              <a:lnSpc>
                <a:spcPts val="3564"/>
              </a:lnSpc>
            </a:pPr>
            <a:r>
              <a:rPr lang="en-US" sz="3564">
                <a:solidFill>
                  <a:srgbClr val="6B002A"/>
                </a:solidFill>
                <a:latin typeface="Playfair Display 2 Bold"/>
              </a:rPr>
              <a:t>experience,Educational resources (online tutorials, consultations) build trust and empower consumers. </a:t>
            </a:r>
          </a:p>
          <a:p>
            <a:pPr>
              <a:lnSpc>
                <a:spcPts val="3564"/>
              </a:lnSpc>
            </a:pPr>
            <a:r>
              <a:rPr lang="en-US" sz="3564">
                <a:solidFill>
                  <a:srgbClr val="6B002A"/>
                </a:solidFill>
                <a:latin typeface="Playfair Display 2 Bold"/>
                <a:ea typeface="Playfair Display 2 Bold"/>
              </a:rPr>
              <a:t>● Leveraging founder's legacy and attracting new audiences:Loyal Bobbi Brown fans follow her new ventures, creating a  </a:t>
            </a:r>
          </a:p>
          <a:p>
            <a:pPr>
              <a:lnSpc>
                <a:spcPts val="3564"/>
              </a:lnSpc>
            </a:pPr>
            <a:r>
              <a:rPr lang="en-US" sz="3564">
                <a:solidFill>
                  <a:srgbClr val="6B002A"/>
                </a:solidFill>
                <a:latin typeface="Playfair Display 2 Bold"/>
              </a:rPr>
              <a:t>strong initial customer base,New brand concepts attract curious consumers seeking fresh beauty solutions.</a:t>
            </a:r>
          </a:p>
          <a:p>
            <a:pPr>
              <a:lnSpc>
                <a:spcPts val="3564"/>
              </a:lnSpc>
            </a:pPr>
            <a:endParaRPr lang="en-US" sz="3564">
              <a:solidFill>
                <a:srgbClr val="6B002A"/>
              </a:solidFill>
              <a:latin typeface="Playfair Display 2 Bold"/>
            </a:endParaRPr>
          </a:p>
          <a:p>
            <a:pPr>
              <a:lnSpc>
                <a:spcPts val="3564"/>
              </a:lnSpc>
            </a:pPr>
            <a:endParaRPr lang="en-US" sz="3564">
              <a:solidFill>
                <a:srgbClr val="6B002A"/>
              </a:solidFill>
              <a:latin typeface="Playfair Display 2 Bold"/>
            </a:endParaRPr>
          </a:p>
          <a:p>
            <a:pPr>
              <a:lnSpc>
                <a:spcPts val="3564"/>
              </a:lnSpc>
            </a:pPr>
            <a:endParaRPr lang="en-US" sz="3564">
              <a:solidFill>
                <a:srgbClr val="6B002A"/>
              </a:solidFill>
              <a:latin typeface="Playfair Display 2 Bold"/>
            </a:endParaRPr>
          </a:p>
          <a:p>
            <a:pPr>
              <a:lnSpc>
                <a:spcPts val="3564"/>
              </a:lnSpc>
            </a:pPr>
            <a:endParaRPr lang="en-US" sz="3564">
              <a:solidFill>
                <a:srgbClr val="6B002A"/>
              </a:solidFill>
              <a:latin typeface="Playfair Display 2 Bold"/>
            </a:endParaRPr>
          </a:p>
          <a:p>
            <a:pPr>
              <a:lnSpc>
                <a:spcPts val="3564"/>
              </a:lnSpc>
            </a:pPr>
            <a:endParaRPr lang="en-US" sz="3564">
              <a:solidFill>
                <a:srgbClr val="6B002A"/>
              </a:solidFill>
              <a:latin typeface="Playfair Display 2 Bold"/>
            </a:endParaRPr>
          </a:p>
          <a:p>
            <a:pPr>
              <a:lnSpc>
                <a:spcPts val="3564"/>
              </a:lnSpc>
            </a:pPr>
            <a:endParaRPr lang="en-US" sz="3564">
              <a:solidFill>
                <a:srgbClr val="6B002A"/>
              </a:solidFill>
              <a:latin typeface="Playfair Display 2 Bold"/>
            </a:endParaRPr>
          </a:p>
          <a:p>
            <a:pPr>
              <a:lnSpc>
                <a:spcPts val="3564"/>
              </a:lnSpc>
            </a:pPr>
            <a:endParaRPr lang="en-US" sz="3564">
              <a:solidFill>
                <a:srgbClr val="6B002A"/>
              </a:solidFill>
              <a:latin typeface="Playfair Display 2 Bold"/>
            </a:endParaRPr>
          </a:p>
          <a:p>
            <a:pPr>
              <a:lnSpc>
                <a:spcPts val="3564"/>
              </a:lnSpc>
            </a:pPr>
            <a:endParaRPr lang="en-US" sz="3564">
              <a:solidFill>
                <a:srgbClr val="6B002A"/>
              </a:solidFill>
              <a:latin typeface="Playfair Display 2 Bold"/>
            </a:endParaRPr>
          </a:p>
          <a:p>
            <a:pPr>
              <a:lnSpc>
                <a:spcPts val="3564"/>
              </a:lnSpc>
            </a:pPr>
            <a:endParaRPr lang="en-US" sz="3564">
              <a:solidFill>
                <a:srgbClr val="6B002A"/>
              </a:solidFill>
              <a:latin typeface="Playfair Display 2 Bold"/>
            </a:endParaRPr>
          </a:p>
          <a:p>
            <a:pPr>
              <a:lnSpc>
                <a:spcPts val="3564"/>
              </a:lnSpc>
            </a:pPr>
            <a:endParaRPr lang="en-US" sz="3564">
              <a:solidFill>
                <a:srgbClr val="6B002A"/>
              </a:solidFill>
              <a:latin typeface="Playfair Display 2 Bold"/>
            </a:endParaRPr>
          </a:p>
          <a:p>
            <a:pPr>
              <a:lnSpc>
                <a:spcPts val="3564"/>
              </a:lnSpc>
            </a:pPr>
            <a:endParaRPr lang="en-US" sz="3564">
              <a:solidFill>
                <a:srgbClr val="6B002A"/>
              </a:solidFill>
              <a:latin typeface="Playfair Display 2 Bold"/>
            </a:endParaRPr>
          </a:p>
          <a:p>
            <a:pPr>
              <a:lnSpc>
                <a:spcPts val="3564"/>
              </a:lnSpc>
            </a:pPr>
            <a:endParaRPr lang="en-US" sz="3564">
              <a:solidFill>
                <a:srgbClr val="6B002A"/>
              </a:solidFill>
              <a:latin typeface="Playfair Display 2 Bold"/>
            </a:endParaRPr>
          </a:p>
          <a:p>
            <a:pPr>
              <a:lnSpc>
                <a:spcPts val="3564"/>
              </a:lnSpc>
            </a:pPr>
            <a:endParaRPr lang="en-US" sz="3564">
              <a:solidFill>
                <a:srgbClr val="6B002A"/>
              </a:solidFill>
              <a:latin typeface="Playfair Display 2 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grpSp>
        <p:nvGrpSpPr>
          <p:cNvPr id="2" name="Group 2"/>
          <p:cNvGrpSpPr/>
          <p:nvPr/>
        </p:nvGrpSpPr>
        <p:grpSpPr>
          <a:xfrm>
            <a:off x="-4468512" y="-353712"/>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C06062">
                  <a:alpha val="38824"/>
                </a:srgbClr>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91400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cstate="print">
              <a:alphaModFix amt="58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384897" y="5379918"/>
            <a:ext cx="6059445" cy="605944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C6A7"/>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cstate="print">
              <a:alphaModFix amt="53000"/>
              <a:extLst>
                <a:ext uri="{96DAC541-7B7A-43D3-8B79-37D633B846F1}">
                  <asvg:svgBlip xmlns:asvg="http://schemas.microsoft.com/office/drawing/2016/SVG/main" r:embed="rId5"/>
                </a:ext>
              </a:extLst>
            </a:blip>
            <a:stretch>
              <a:fillRect r="-204881"/>
            </a:stretch>
          </a:blipFill>
        </p:spPr>
      </p:sp>
      <p:grpSp>
        <p:nvGrpSpPr>
          <p:cNvPr id="10" name="Group 10"/>
          <p:cNvGrpSpPr/>
          <p:nvPr/>
        </p:nvGrpSpPr>
        <p:grpSpPr>
          <a:xfrm>
            <a:off x="11762088" y="-9632634"/>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291B">
                <a:alpha val="11765"/>
              </a:srgbClr>
            </a:solidFill>
            <a:ln w="514350" cap="sq">
              <a:solidFill>
                <a:srgbClr val="FD6220">
                  <a:alpha val="11765"/>
                </a:srgbClr>
              </a:solidFill>
              <a:prstDash val="solid"/>
              <a:miter/>
            </a:ln>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9965724" y="-1383136"/>
            <a:ext cx="10994424" cy="1099442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9291B">
                  <a:alpha val="11765"/>
                </a:srgbClr>
              </a:solidFill>
              <a:prstDash val="solid"/>
              <a:miter/>
            </a:ln>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3040178" y="677015"/>
            <a:ext cx="14219122" cy="15457886"/>
          </a:xfrm>
          <a:prstGeom prst="rect">
            <a:avLst/>
          </a:prstGeom>
        </p:spPr>
        <p:txBody>
          <a:bodyPr wrap="square" lIns="0" tIns="0" rIns="0" bIns="0" rtlCol="0" anchor="t">
            <a:spAutoFit/>
          </a:bodyPr>
          <a:lstStyle/>
          <a:p>
            <a:pPr>
              <a:lnSpc>
                <a:spcPts val="3460"/>
              </a:lnSpc>
            </a:pPr>
            <a:r>
              <a:rPr lang="en-US" sz="3460" dirty="0">
                <a:solidFill>
                  <a:srgbClr val="6B002A"/>
                </a:solidFill>
                <a:latin typeface="Playfair Display 2 Bold"/>
              </a:rPr>
              <a:t>INTERNATIONAL COSMETICS BRAND AVAILABLE IN INDIA :</a:t>
            </a:r>
          </a:p>
          <a:p>
            <a:pPr>
              <a:lnSpc>
                <a:spcPts val="1469"/>
              </a:lnSpc>
            </a:pPr>
            <a:endParaRPr lang="en-US" sz="3460" dirty="0">
              <a:solidFill>
                <a:srgbClr val="6B002A"/>
              </a:solidFill>
              <a:latin typeface="Playfair Display 2 Bold"/>
            </a:endParaRPr>
          </a:p>
          <a:p>
            <a:pPr>
              <a:lnSpc>
                <a:spcPts val="3460"/>
              </a:lnSpc>
            </a:pPr>
            <a:r>
              <a:rPr lang="en-US" sz="3460" dirty="0">
                <a:solidFill>
                  <a:srgbClr val="6B002A"/>
                </a:solidFill>
                <a:latin typeface="Playfair Display 2 Bold"/>
                <a:ea typeface="Playfair Display 2 Bold"/>
              </a:rPr>
              <a:t>● Luxury Market Growth: The Indian luxury cosmetics market is experiencing rapid growth, driven by women </a:t>
            </a:r>
            <a:r>
              <a:rPr lang="en-US" sz="3460" dirty="0">
                <a:solidFill>
                  <a:srgbClr val="6B002A"/>
                </a:solidFill>
                <a:latin typeface="Playfair Display 2 Bold"/>
              </a:rPr>
              <a:t>consumers seeking social and personal value from these brands.</a:t>
            </a:r>
          </a:p>
          <a:p>
            <a:pPr>
              <a:lnSpc>
                <a:spcPts val="3460"/>
              </a:lnSpc>
            </a:pPr>
            <a:endParaRPr lang="en-US" sz="3460" dirty="0">
              <a:solidFill>
                <a:srgbClr val="6B002A"/>
              </a:solidFill>
              <a:latin typeface="Playfair Display 2 Bold"/>
            </a:endParaRPr>
          </a:p>
          <a:p>
            <a:pPr>
              <a:lnSpc>
                <a:spcPts val="3460"/>
              </a:lnSpc>
            </a:pPr>
            <a:r>
              <a:rPr lang="en-US" sz="3460" dirty="0">
                <a:solidFill>
                  <a:srgbClr val="6B002A"/>
                </a:solidFill>
                <a:latin typeface="Playfair Display 2 Bold"/>
                <a:ea typeface="Playfair Display 2 Bold"/>
              </a:rPr>
              <a:t>● Shifting Preferences: While traditional Indian beauty solutions like herbal and </a:t>
            </a:r>
            <a:r>
              <a:rPr lang="en-US" sz="3460" dirty="0" err="1">
                <a:solidFill>
                  <a:srgbClr val="6B002A"/>
                </a:solidFill>
                <a:latin typeface="Playfair Display 2 Bold"/>
                <a:ea typeface="Playfair Display 2 Bold"/>
              </a:rPr>
              <a:t>Ayurvedic</a:t>
            </a:r>
            <a:r>
              <a:rPr lang="en-US" sz="3460" dirty="0">
                <a:solidFill>
                  <a:srgbClr val="6B002A"/>
                </a:solidFill>
                <a:latin typeface="Playfair Display 2 Bold"/>
                <a:ea typeface="Playfair Display 2 Bold"/>
              </a:rPr>
              <a:t> products still exist, </a:t>
            </a:r>
            <a:r>
              <a:rPr lang="en-US" sz="3460" dirty="0">
                <a:solidFill>
                  <a:srgbClr val="6B002A"/>
                </a:solidFill>
                <a:latin typeface="Playfair Display 2 Bold"/>
              </a:rPr>
              <a:t>many consumers are increasingly drawn to international brands.</a:t>
            </a:r>
          </a:p>
          <a:p>
            <a:pPr>
              <a:lnSpc>
                <a:spcPts val="3460"/>
              </a:lnSpc>
            </a:pPr>
            <a:endParaRPr lang="en-US" sz="3460" dirty="0">
              <a:solidFill>
                <a:srgbClr val="6B002A"/>
              </a:solidFill>
              <a:latin typeface="Playfair Display 2 Bold"/>
            </a:endParaRPr>
          </a:p>
          <a:p>
            <a:pPr>
              <a:lnSpc>
                <a:spcPts val="3460"/>
              </a:lnSpc>
            </a:pPr>
            <a:r>
              <a:rPr lang="en-US" sz="3460" dirty="0">
                <a:solidFill>
                  <a:srgbClr val="6B002A"/>
                </a:solidFill>
                <a:latin typeface="Playfair Display 2 Bold"/>
                <a:ea typeface="Playfair Display 2 Bold"/>
              </a:rPr>
              <a:t>● Growing Popularity of International Names: Brands like Huda Beauty, </a:t>
            </a:r>
            <a:r>
              <a:rPr lang="en-US" sz="3460" dirty="0" err="1">
                <a:solidFill>
                  <a:srgbClr val="6B002A"/>
                </a:solidFill>
                <a:latin typeface="Playfair Display 2 Bold"/>
                <a:ea typeface="Playfair Display 2 Bold"/>
              </a:rPr>
              <a:t>L'Oreal</a:t>
            </a:r>
            <a:r>
              <a:rPr lang="en-US" sz="3460" dirty="0">
                <a:solidFill>
                  <a:srgbClr val="6B002A"/>
                </a:solidFill>
                <a:latin typeface="Playfair Display 2 Bold"/>
                <a:ea typeface="Playfair Display 2 Bold"/>
              </a:rPr>
              <a:t>, and </a:t>
            </a:r>
            <a:r>
              <a:rPr lang="en-US" sz="3460" dirty="0" err="1">
                <a:solidFill>
                  <a:srgbClr val="6B002A"/>
                </a:solidFill>
                <a:latin typeface="Playfair Display 2 Bold"/>
                <a:ea typeface="Playfair Display 2 Bold"/>
              </a:rPr>
              <a:t>Lakme</a:t>
            </a:r>
            <a:r>
              <a:rPr lang="en-US" sz="3460" dirty="0">
                <a:solidFill>
                  <a:srgbClr val="6B002A"/>
                </a:solidFill>
                <a:latin typeface="Playfair Display 2 Bold"/>
                <a:ea typeface="Playfair Display 2 Bold"/>
              </a:rPr>
              <a:t> are gaining </a:t>
            </a:r>
            <a:r>
              <a:rPr lang="en-US" sz="3460" dirty="0">
                <a:solidFill>
                  <a:srgbClr val="6B002A"/>
                </a:solidFill>
                <a:latin typeface="Playfair Display 2 Bold"/>
              </a:rPr>
              <a:t>traction, particularly in major cities like Mumbai and Hyderabad. This is fueled by: Diverse product offerings: </a:t>
            </a:r>
          </a:p>
          <a:p>
            <a:pPr>
              <a:lnSpc>
                <a:spcPts val="3460"/>
              </a:lnSpc>
            </a:pPr>
            <a:endParaRPr lang="en-US" sz="3460" dirty="0">
              <a:solidFill>
                <a:srgbClr val="6B002A"/>
              </a:solidFill>
              <a:latin typeface="Playfair Display 2 Bold"/>
            </a:endParaRPr>
          </a:p>
          <a:p>
            <a:pPr>
              <a:lnSpc>
                <a:spcPts val="3460"/>
              </a:lnSpc>
            </a:pPr>
            <a:r>
              <a:rPr lang="en-US" sz="3460" dirty="0">
                <a:solidFill>
                  <a:srgbClr val="6B002A"/>
                </a:solidFill>
                <a:latin typeface="Playfair Display 2 Bold"/>
              </a:rPr>
              <a:t>These brands cater to various needs and </a:t>
            </a:r>
            <a:r>
              <a:rPr lang="en-US" sz="3460" dirty="0" err="1">
                <a:solidFill>
                  <a:srgbClr val="6B002A"/>
                </a:solidFill>
                <a:latin typeface="Playfair Display 2 Bold"/>
              </a:rPr>
              <a:t>preferences,Effective</a:t>
            </a:r>
            <a:r>
              <a:rPr lang="en-US" sz="3460" dirty="0">
                <a:solidFill>
                  <a:srgbClr val="6B002A"/>
                </a:solidFill>
                <a:latin typeface="Playfair Display 2 Bold"/>
              </a:rPr>
              <a:t> marketing: Strong marketing strategies further reinforce brand image and </a:t>
            </a:r>
            <a:r>
              <a:rPr lang="en-US" sz="3460" dirty="0" err="1">
                <a:solidFill>
                  <a:srgbClr val="6B002A"/>
                </a:solidFill>
                <a:latin typeface="Playfair Display 2 Bold"/>
              </a:rPr>
              <a:t>desirability,Economic</a:t>
            </a:r>
            <a:r>
              <a:rPr lang="en-US" sz="3460" dirty="0">
                <a:solidFill>
                  <a:srgbClr val="6B002A"/>
                </a:solidFill>
                <a:latin typeface="Playfair Display 2 Bold"/>
              </a:rPr>
              <a:t> factors: India's economic liberalization and growing disposable income contribute to this trend.</a:t>
            </a:r>
          </a:p>
          <a:p>
            <a:pPr>
              <a:lnSpc>
                <a:spcPts val="3460"/>
              </a:lnSpc>
            </a:pPr>
            <a:endParaRPr lang="en-US" sz="3460" dirty="0">
              <a:solidFill>
                <a:srgbClr val="6B002A"/>
              </a:solidFill>
              <a:latin typeface="Playfair Display 2 Bold"/>
            </a:endParaRPr>
          </a:p>
          <a:p>
            <a:pPr>
              <a:lnSpc>
                <a:spcPts val="3460"/>
              </a:lnSpc>
            </a:pPr>
            <a:endParaRPr lang="en-US" sz="3460" dirty="0">
              <a:solidFill>
                <a:srgbClr val="6B002A"/>
              </a:solidFill>
              <a:latin typeface="Playfair Display 2 Bold"/>
            </a:endParaRPr>
          </a:p>
          <a:p>
            <a:pPr>
              <a:lnSpc>
                <a:spcPts val="3460"/>
              </a:lnSpc>
            </a:pPr>
            <a:endParaRPr lang="en-US" sz="3460" dirty="0">
              <a:solidFill>
                <a:srgbClr val="6B002A"/>
              </a:solidFill>
              <a:latin typeface="Playfair Display 2 Bold"/>
            </a:endParaRPr>
          </a:p>
          <a:p>
            <a:pPr>
              <a:lnSpc>
                <a:spcPts val="3460"/>
              </a:lnSpc>
            </a:pPr>
            <a:endParaRPr lang="en-US" sz="3460" dirty="0">
              <a:solidFill>
                <a:srgbClr val="6B002A"/>
              </a:solidFill>
              <a:latin typeface="Playfair Display 2 Bold"/>
            </a:endParaRPr>
          </a:p>
          <a:p>
            <a:pPr>
              <a:lnSpc>
                <a:spcPts val="3460"/>
              </a:lnSpc>
            </a:pPr>
            <a:endParaRPr lang="en-US" sz="3460" dirty="0">
              <a:solidFill>
                <a:srgbClr val="6B002A"/>
              </a:solidFill>
              <a:latin typeface="Playfair Display 2 Bold"/>
            </a:endParaRPr>
          </a:p>
          <a:p>
            <a:pPr>
              <a:lnSpc>
                <a:spcPts val="3460"/>
              </a:lnSpc>
            </a:pPr>
            <a:endParaRPr lang="en-US" sz="3460" dirty="0">
              <a:solidFill>
                <a:srgbClr val="6B002A"/>
              </a:solidFill>
              <a:latin typeface="Playfair Display 2 Bold"/>
            </a:endParaRPr>
          </a:p>
          <a:p>
            <a:pPr>
              <a:lnSpc>
                <a:spcPts val="3460"/>
              </a:lnSpc>
            </a:pPr>
            <a:endParaRPr lang="en-US" sz="3460" dirty="0">
              <a:solidFill>
                <a:srgbClr val="6B002A"/>
              </a:solidFill>
              <a:latin typeface="Playfair Display 2 Bold"/>
            </a:endParaRPr>
          </a:p>
          <a:p>
            <a:pPr>
              <a:lnSpc>
                <a:spcPts val="3460"/>
              </a:lnSpc>
            </a:pPr>
            <a:endParaRPr lang="en-US" sz="3460" dirty="0">
              <a:solidFill>
                <a:srgbClr val="6B002A"/>
              </a:solidFill>
              <a:latin typeface="Playfair Display 2 Bold"/>
            </a:endParaRPr>
          </a:p>
          <a:p>
            <a:pPr>
              <a:lnSpc>
                <a:spcPts val="3460"/>
              </a:lnSpc>
            </a:pPr>
            <a:endParaRPr lang="en-US" sz="3460" dirty="0">
              <a:solidFill>
                <a:srgbClr val="6B002A"/>
              </a:solidFill>
              <a:latin typeface="Playfair Display 2 Bold"/>
            </a:endParaRPr>
          </a:p>
          <a:p>
            <a:pPr>
              <a:lnSpc>
                <a:spcPts val="3460"/>
              </a:lnSpc>
            </a:pPr>
            <a:endParaRPr lang="en-US" sz="3460" dirty="0">
              <a:solidFill>
                <a:srgbClr val="6B002A"/>
              </a:solidFill>
              <a:latin typeface="Playfair Display 2 Bold"/>
            </a:endParaRPr>
          </a:p>
          <a:p>
            <a:pPr>
              <a:lnSpc>
                <a:spcPts val="3460"/>
              </a:lnSpc>
            </a:pPr>
            <a:endParaRPr lang="en-US" sz="3460" dirty="0">
              <a:solidFill>
                <a:srgbClr val="6B002A"/>
              </a:solidFill>
              <a:latin typeface="Playfair Display 2 Bold"/>
            </a:endParaRPr>
          </a:p>
          <a:p>
            <a:pPr>
              <a:lnSpc>
                <a:spcPts val="3460"/>
              </a:lnSpc>
            </a:pPr>
            <a:endParaRPr lang="en-US" sz="3460" dirty="0">
              <a:solidFill>
                <a:srgbClr val="6B002A"/>
              </a:solidFill>
              <a:latin typeface="Playfair Display 2 Bold"/>
            </a:endParaRPr>
          </a:p>
          <a:p>
            <a:pPr>
              <a:lnSpc>
                <a:spcPts val="3460"/>
              </a:lnSpc>
            </a:pPr>
            <a:endParaRPr lang="en-US" sz="3460" dirty="0">
              <a:solidFill>
                <a:srgbClr val="6B002A"/>
              </a:solidFill>
              <a:latin typeface="Playfair Display 2 Bold"/>
            </a:endParaRPr>
          </a:p>
          <a:p>
            <a:pPr>
              <a:lnSpc>
                <a:spcPts val="3460"/>
              </a:lnSpc>
            </a:pPr>
            <a:endParaRPr lang="en-US" sz="3460" dirty="0">
              <a:solidFill>
                <a:srgbClr val="6B002A"/>
              </a:solidFill>
              <a:latin typeface="Playfair Display 2 Bold"/>
            </a:endParaRPr>
          </a:p>
          <a:p>
            <a:pPr>
              <a:lnSpc>
                <a:spcPts val="3460"/>
              </a:lnSpc>
            </a:pPr>
            <a:endParaRPr lang="en-US" sz="3460" dirty="0">
              <a:solidFill>
                <a:srgbClr val="6B002A"/>
              </a:solidFill>
              <a:latin typeface="Playfair Display 2 Bold"/>
            </a:endParaRPr>
          </a:p>
          <a:p>
            <a:pPr>
              <a:lnSpc>
                <a:spcPts val="3460"/>
              </a:lnSpc>
            </a:pPr>
            <a:endParaRPr lang="en-US" sz="3460" dirty="0">
              <a:solidFill>
                <a:srgbClr val="6B002A"/>
              </a:solidFill>
              <a:latin typeface="Playfair Display 2 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75C61"/>
        </a:solidFill>
        <a:effectLst/>
      </p:bgPr>
    </p:bg>
    <p:spTree>
      <p:nvGrpSpPr>
        <p:cNvPr id="1" name=""/>
        <p:cNvGrpSpPr/>
        <p:nvPr/>
      </p:nvGrpSpPr>
      <p:grpSpPr>
        <a:xfrm>
          <a:off x="0" y="0"/>
          <a:ext cx="0" cy="0"/>
          <a:chOff x="0" y="0"/>
          <a:chExt cx="0" cy="0"/>
        </a:xfrm>
      </p:grpSpPr>
      <p:sp>
        <p:nvSpPr>
          <p:cNvPr id="2" name="Freeform 2"/>
          <p:cNvSpPr/>
          <p:nvPr/>
        </p:nvSpPr>
        <p:spPr>
          <a:xfrm>
            <a:off x="-5555966" y="-119728"/>
            <a:ext cx="10212185" cy="10287000"/>
          </a:xfrm>
          <a:custGeom>
            <a:avLst/>
            <a:gdLst/>
            <a:ahLst/>
            <a:cxnLst/>
            <a:rect l="l" t="t" r="r" b="b"/>
            <a:pathLst>
              <a:path w="10212185" h="10287000">
                <a:moveTo>
                  <a:pt x="0" y="0"/>
                </a:moveTo>
                <a:lnTo>
                  <a:pt x="10212186" y="0"/>
                </a:lnTo>
                <a:lnTo>
                  <a:pt x="10212186" y="10287000"/>
                </a:lnTo>
                <a:lnTo>
                  <a:pt x="0" y="10287000"/>
                </a:lnTo>
                <a:lnTo>
                  <a:pt x="0" y="0"/>
                </a:lnTo>
                <a:close/>
              </a:path>
            </a:pathLst>
          </a:custGeom>
          <a:blipFill>
            <a:blip r:embed="rId2" cstate="print">
              <a:alphaModFix amt="6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734518" y="3162120"/>
            <a:ext cx="3720324" cy="3010080"/>
          </a:xfrm>
          <a:custGeom>
            <a:avLst/>
            <a:gdLst/>
            <a:ahLst/>
            <a:cxnLst/>
            <a:rect l="l" t="t" r="r" b="b"/>
            <a:pathLst>
              <a:path w="3720324" h="3010080">
                <a:moveTo>
                  <a:pt x="0" y="0"/>
                </a:moveTo>
                <a:lnTo>
                  <a:pt x="3720325" y="0"/>
                </a:lnTo>
                <a:lnTo>
                  <a:pt x="3720325" y="3010080"/>
                </a:lnTo>
                <a:lnTo>
                  <a:pt x="0" y="3010080"/>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4" name="Freeform 4"/>
          <p:cNvSpPr/>
          <p:nvPr/>
        </p:nvSpPr>
        <p:spPr>
          <a:xfrm rot="-3146037">
            <a:off x="14980075" y="7200900"/>
            <a:ext cx="3927764" cy="4114800"/>
          </a:xfrm>
          <a:custGeom>
            <a:avLst/>
            <a:gdLst/>
            <a:ahLst/>
            <a:cxnLst/>
            <a:rect l="l" t="t" r="r" b="b"/>
            <a:pathLst>
              <a:path w="3927764" h="4114800">
                <a:moveTo>
                  <a:pt x="0" y="0"/>
                </a:moveTo>
                <a:lnTo>
                  <a:pt x="3927763" y="0"/>
                </a:lnTo>
                <a:lnTo>
                  <a:pt x="3927763" y="4114800"/>
                </a:lnTo>
                <a:lnTo>
                  <a:pt x="0" y="4114800"/>
                </a:lnTo>
                <a:lnTo>
                  <a:pt x="0" y="0"/>
                </a:lnTo>
                <a:close/>
              </a:path>
            </a:pathLst>
          </a:custGeom>
          <a:blipFill>
            <a:blip r:embed="rId6" cstate="print">
              <a:alphaModFix amt="46000"/>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5959121" y="2943782"/>
            <a:ext cx="10429004" cy="3495180"/>
          </a:xfrm>
          <a:prstGeom prst="rect">
            <a:avLst/>
          </a:prstGeom>
        </p:spPr>
        <p:txBody>
          <a:bodyPr lIns="0" tIns="0" rIns="0" bIns="0" rtlCol="0" anchor="t">
            <a:spAutoFit/>
          </a:bodyPr>
          <a:lstStyle/>
          <a:p>
            <a:pPr algn="ctr">
              <a:lnSpc>
                <a:spcPts val="13480"/>
              </a:lnSpc>
            </a:pPr>
            <a:r>
              <a:rPr lang="en-US" sz="13480">
                <a:solidFill>
                  <a:srgbClr val="59291B"/>
                </a:solidFill>
                <a:latin typeface="Playfair Display 1 Bold Italics"/>
              </a:rPr>
              <a:t>Research</a:t>
            </a:r>
          </a:p>
          <a:p>
            <a:pPr algn="ctr">
              <a:lnSpc>
                <a:spcPts val="13480"/>
              </a:lnSpc>
            </a:pPr>
            <a:r>
              <a:rPr lang="en-US" sz="13480">
                <a:solidFill>
                  <a:srgbClr val="59291B"/>
                </a:solidFill>
                <a:latin typeface="Playfair Display 1 Bold Italics"/>
              </a:rPr>
              <a:t>Methodology</a:t>
            </a:r>
          </a:p>
        </p:txBody>
      </p:sp>
      <p:sp>
        <p:nvSpPr>
          <p:cNvPr id="6" name="Freeform 6"/>
          <p:cNvSpPr/>
          <p:nvPr/>
        </p:nvSpPr>
        <p:spPr>
          <a:xfrm rot="-8990002">
            <a:off x="15076420" y="-1028700"/>
            <a:ext cx="3927764" cy="4114800"/>
          </a:xfrm>
          <a:custGeom>
            <a:avLst/>
            <a:gdLst/>
            <a:ahLst/>
            <a:cxnLst/>
            <a:rect l="l" t="t" r="r" b="b"/>
            <a:pathLst>
              <a:path w="3927764" h="4114800">
                <a:moveTo>
                  <a:pt x="0" y="0"/>
                </a:moveTo>
                <a:lnTo>
                  <a:pt x="3927763" y="0"/>
                </a:lnTo>
                <a:lnTo>
                  <a:pt x="3927763" y="4114800"/>
                </a:lnTo>
                <a:lnTo>
                  <a:pt x="0" y="4114800"/>
                </a:lnTo>
                <a:lnTo>
                  <a:pt x="0" y="0"/>
                </a:lnTo>
                <a:close/>
              </a:path>
            </a:pathLst>
          </a:custGeom>
          <a:blipFill>
            <a:blip r:embed="rId6" cstate="print">
              <a:alphaModFix amt="46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grpSp>
        <p:nvGrpSpPr>
          <p:cNvPr id="2" name="Group 2"/>
          <p:cNvGrpSpPr/>
          <p:nvPr/>
        </p:nvGrpSpPr>
        <p:grpSpPr>
          <a:xfrm>
            <a:off x="554985" y="5044764"/>
            <a:ext cx="3989559" cy="1583937"/>
            <a:chOff x="0" y="0"/>
            <a:chExt cx="5077848" cy="2016010"/>
          </a:xfrm>
        </p:grpSpPr>
        <p:sp>
          <p:nvSpPr>
            <p:cNvPr id="3" name="Freeform 3"/>
            <p:cNvSpPr/>
            <p:nvPr/>
          </p:nvSpPr>
          <p:spPr>
            <a:xfrm>
              <a:off x="72390" y="72390"/>
              <a:ext cx="4933068" cy="1871230"/>
            </a:xfrm>
            <a:custGeom>
              <a:avLst/>
              <a:gdLst/>
              <a:ahLst/>
              <a:cxnLst/>
              <a:rect l="l" t="t" r="r" b="b"/>
              <a:pathLst>
                <a:path w="4933068" h="1871230">
                  <a:moveTo>
                    <a:pt x="0" y="0"/>
                  </a:moveTo>
                  <a:lnTo>
                    <a:pt x="4933068" y="0"/>
                  </a:lnTo>
                  <a:lnTo>
                    <a:pt x="4933068" y="1871230"/>
                  </a:lnTo>
                  <a:lnTo>
                    <a:pt x="0" y="1871230"/>
                  </a:lnTo>
                  <a:lnTo>
                    <a:pt x="0" y="0"/>
                  </a:lnTo>
                  <a:close/>
                </a:path>
              </a:pathLst>
            </a:custGeom>
            <a:solidFill>
              <a:srgbClr val="FFFFFF"/>
            </a:solidFill>
          </p:spPr>
        </p:sp>
        <p:sp>
          <p:nvSpPr>
            <p:cNvPr id="4" name="Freeform 4"/>
            <p:cNvSpPr/>
            <p:nvPr/>
          </p:nvSpPr>
          <p:spPr>
            <a:xfrm>
              <a:off x="0" y="0"/>
              <a:ext cx="5077848" cy="2016010"/>
            </a:xfrm>
            <a:custGeom>
              <a:avLst/>
              <a:gdLst/>
              <a:ahLst/>
              <a:cxnLst/>
              <a:rect l="l" t="t" r="r" b="b"/>
              <a:pathLst>
                <a:path w="5077848" h="2016010">
                  <a:moveTo>
                    <a:pt x="4933068" y="1871230"/>
                  </a:moveTo>
                  <a:lnTo>
                    <a:pt x="5077848" y="1871230"/>
                  </a:lnTo>
                  <a:lnTo>
                    <a:pt x="5077848" y="2016010"/>
                  </a:lnTo>
                  <a:lnTo>
                    <a:pt x="4933068" y="2016010"/>
                  </a:lnTo>
                  <a:lnTo>
                    <a:pt x="4933068" y="1871230"/>
                  </a:lnTo>
                  <a:close/>
                  <a:moveTo>
                    <a:pt x="0" y="144780"/>
                  </a:moveTo>
                  <a:lnTo>
                    <a:pt x="144780" y="144780"/>
                  </a:lnTo>
                  <a:lnTo>
                    <a:pt x="144780" y="1871230"/>
                  </a:lnTo>
                  <a:lnTo>
                    <a:pt x="0" y="1871230"/>
                  </a:lnTo>
                  <a:lnTo>
                    <a:pt x="0" y="144780"/>
                  </a:lnTo>
                  <a:close/>
                  <a:moveTo>
                    <a:pt x="0" y="1871230"/>
                  </a:moveTo>
                  <a:lnTo>
                    <a:pt x="144780" y="1871230"/>
                  </a:lnTo>
                  <a:lnTo>
                    <a:pt x="144780" y="2016010"/>
                  </a:lnTo>
                  <a:lnTo>
                    <a:pt x="0" y="2016010"/>
                  </a:lnTo>
                  <a:lnTo>
                    <a:pt x="0" y="1871230"/>
                  </a:lnTo>
                  <a:close/>
                  <a:moveTo>
                    <a:pt x="4933068" y="144780"/>
                  </a:moveTo>
                  <a:lnTo>
                    <a:pt x="5077848" y="144780"/>
                  </a:lnTo>
                  <a:lnTo>
                    <a:pt x="5077848" y="1871230"/>
                  </a:lnTo>
                  <a:lnTo>
                    <a:pt x="4933068" y="1871230"/>
                  </a:lnTo>
                  <a:lnTo>
                    <a:pt x="4933068" y="144780"/>
                  </a:lnTo>
                  <a:close/>
                  <a:moveTo>
                    <a:pt x="144780" y="1871230"/>
                  </a:moveTo>
                  <a:lnTo>
                    <a:pt x="4933068" y="1871230"/>
                  </a:lnTo>
                  <a:lnTo>
                    <a:pt x="4933068" y="2016010"/>
                  </a:lnTo>
                  <a:lnTo>
                    <a:pt x="144780" y="2016010"/>
                  </a:lnTo>
                  <a:lnTo>
                    <a:pt x="144780" y="1871230"/>
                  </a:lnTo>
                  <a:close/>
                  <a:moveTo>
                    <a:pt x="4933068" y="0"/>
                  </a:moveTo>
                  <a:lnTo>
                    <a:pt x="5077848" y="0"/>
                  </a:lnTo>
                  <a:lnTo>
                    <a:pt x="5077848" y="144780"/>
                  </a:lnTo>
                  <a:lnTo>
                    <a:pt x="4933068" y="144780"/>
                  </a:lnTo>
                  <a:lnTo>
                    <a:pt x="4933068" y="0"/>
                  </a:lnTo>
                  <a:close/>
                  <a:moveTo>
                    <a:pt x="0" y="0"/>
                  </a:moveTo>
                  <a:lnTo>
                    <a:pt x="144780" y="0"/>
                  </a:lnTo>
                  <a:lnTo>
                    <a:pt x="144780" y="144780"/>
                  </a:lnTo>
                  <a:lnTo>
                    <a:pt x="0" y="144780"/>
                  </a:lnTo>
                  <a:lnTo>
                    <a:pt x="0" y="0"/>
                  </a:lnTo>
                  <a:close/>
                  <a:moveTo>
                    <a:pt x="144780" y="0"/>
                  </a:moveTo>
                  <a:lnTo>
                    <a:pt x="4933068" y="0"/>
                  </a:lnTo>
                  <a:lnTo>
                    <a:pt x="4933068" y="144780"/>
                  </a:lnTo>
                  <a:lnTo>
                    <a:pt x="144780" y="144780"/>
                  </a:lnTo>
                  <a:lnTo>
                    <a:pt x="144780" y="0"/>
                  </a:lnTo>
                  <a:close/>
                </a:path>
              </a:pathLst>
            </a:custGeom>
            <a:solidFill>
              <a:srgbClr val="6B002A"/>
            </a:solidFill>
          </p:spPr>
        </p:sp>
      </p:grpSp>
      <p:grpSp>
        <p:nvGrpSpPr>
          <p:cNvPr id="5" name="Group 5"/>
          <p:cNvGrpSpPr/>
          <p:nvPr/>
        </p:nvGrpSpPr>
        <p:grpSpPr>
          <a:xfrm>
            <a:off x="6057594" y="2002322"/>
            <a:ext cx="3423885" cy="3340595"/>
            <a:chOff x="0" y="0"/>
            <a:chExt cx="1913890" cy="1867332"/>
          </a:xfrm>
        </p:grpSpPr>
        <p:sp>
          <p:nvSpPr>
            <p:cNvPr id="6" name="Freeform 6"/>
            <p:cNvSpPr/>
            <p:nvPr/>
          </p:nvSpPr>
          <p:spPr>
            <a:xfrm>
              <a:off x="0" y="0"/>
              <a:ext cx="1913890" cy="1867332"/>
            </a:xfrm>
            <a:custGeom>
              <a:avLst/>
              <a:gdLst/>
              <a:ahLst/>
              <a:cxnLst/>
              <a:rect l="l" t="t" r="r" b="b"/>
              <a:pathLst>
                <a:path w="1913890" h="1867332">
                  <a:moveTo>
                    <a:pt x="0" y="0"/>
                  </a:moveTo>
                  <a:lnTo>
                    <a:pt x="0" y="1867332"/>
                  </a:lnTo>
                  <a:lnTo>
                    <a:pt x="1913890" y="1867332"/>
                  </a:lnTo>
                  <a:lnTo>
                    <a:pt x="1913890" y="0"/>
                  </a:lnTo>
                  <a:lnTo>
                    <a:pt x="0" y="0"/>
                  </a:lnTo>
                  <a:close/>
                  <a:moveTo>
                    <a:pt x="1852930" y="1806372"/>
                  </a:moveTo>
                  <a:lnTo>
                    <a:pt x="59690" y="1806372"/>
                  </a:lnTo>
                  <a:lnTo>
                    <a:pt x="59690" y="59690"/>
                  </a:lnTo>
                  <a:lnTo>
                    <a:pt x="1852930" y="59690"/>
                  </a:lnTo>
                  <a:lnTo>
                    <a:pt x="1852930" y="1806372"/>
                  </a:lnTo>
                  <a:close/>
                </a:path>
              </a:pathLst>
            </a:custGeom>
            <a:solidFill>
              <a:srgbClr val="D8C6A7"/>
            </a:solidFill>
          </p:spPr>
        </p:sp>
      </p:grpSp>
      <p:grpSp>
        <p:nvGrpSpPr>
          <p:cNvPr id="7" name="Group 7"/>
          <p:cNvGrpSpPr/>
          <p:nvPr/>
        </p:nvGrpSpPr>
        <p:grpSpPr>
          <a:xfrm>
            <a:off x="13274714" y="676868"/>
            <a:ext cx="3220111" cy="3168617"/>
            <a:chOff x="0" y="0"/>
            <a:chExt cx="1913890" cy="1883285"/>
          </a:xfrm>
        </p:grpSpPr>
        <p:sp>
          <p:nvSpPr>
            <p:cNvPr id="8" name="Freeform 8"/>
            <p:cNvSpPr/>
            <p:nvPr/>
          </p:nvSpPr>
          <p:spPr>
            <a:xfrm>
              <a:off x="0" y="0"/>
              <a:ext cx="1913890" cy="1883284"/>
            </a:xfrm>
            <a:custGeom>
              <a:avLst/>
              <a:gdLst/>
              <a:ahLst/>
              <a:cxnLst/>
              <a:rect l="l" t="t" r="r" b="b"/>
              <a:pathLst>
                <a:path w="1913890" h="1883284">
                  <a:moveTo>
                    <a:pt x="0" y="0"/>
                  </a:moveTo>
                  <a:lnTo>
                    <a:pt x="1913890" y="0"/>
                  </a:lnTo>
                  <a:lnTo>
                    <a:pt x="1913890" y="1883284"/>
                  </a:lnTo>
                  <a:lnTo>
                    <a:pt x="0" y="1883284"/>
                  </a:lnTo>
                  <a:close/>
                </a:path>
              </a:pathLst>
            </a:custGeom>
            <a:solidFill>
              <a:srgbClr val="C75C61"/>
            </a:solidFill>
          </p:spPr>
        </p:sp>
      </p:grpSp>
      <p:sp>
        <p:nvSpPr>
          <p:cNvPr id="9" name="AutoShape 9"/>
          <p:cNvSpPr/>
          <p:nvPr/>
        </p:nvSpPr>
        <p:spPr>
          <a:xfrm rot="-56742">
            <a:off x="4541640" y="6002981"/>
            <a:ext cx="660922" cy="0"/>
          </a:xfrm>
          <a:prstGeom prst="line">
            <a:avLst/>
          </a:prstGeom>
          <a:ln w="47625" cap="rnd">
            <a:solidFill>
              <a:srgbClr val="6B002A"/>
            </a:solidFill>
            <a:prstDash val="solid"/>
            <a:headEnd type="none" w="sm" len="sm"/>
            <a:tailEnd type="none" w="sm" len="sm"/>
          </a:ln>
        </p:spPr>
      </p:sp>
      <p:sp>
        <p:nvSpPr>
          <p:cNvPr id="10" name="AutoShape 10"/>
          <p:cNvSpPr/>
          <p:nvPr/>
        </p:nvSpPr>
        <p:spPr>
          <a:xfrm rot="-2283906">
            <a:off x="5003513" y="5648535"/>
            <a:ext cx="1198891" cy="0"/>
          </a:xfrm>
          <a:prstGeom prst="line">
            <a:avLst/>
          </a:prstGeom>
          <a:ln w="47625" cap="rnd">
            <a:solidFill>
              <a:srgbClr val="6B002A"/>
            </a:solidFill>
            <a:prstDash val="solid"/>
            <a:headEnd type="none" w="sm" len="sm"/>
            <a:tailEnd type="none" w="sm" len="sm"/>
          </a:ln>
        </p:spPr>
      </p:sp>
      <p:sp>
        <p:nvSpPr>
          <p:cNvPr id="11" name="AutoShape 11"/>
          <p:cNvSpPr/>
          <p:nvPr/>
        </p:nvSpPr>
        <p:spPr>
          <a:xfrm rot="1979140">
            <a:off x="5035633" y="6300208"/>
            <a:ext cx="1119265" cy="0"/>
          </a:xfrm>
          <a:prstGeom prst="line">
            <a:avLst/>
          </a:prstGeom>
          <a:ln w="47625" cap="rnd">
            <a:solidFill>
              <a:srgbClr val="6B002A"/>
            </a:solidFill>
            <a:prstDash val="solid"/>
            <a:headEnd type="none" w="sm" len="sm"/>
            <a:tailEnd type="none" w="sm" len="sm"/>
          </a:ln>
        </p:spPr>
      </p:sp>
      <p:grpSp>
        <p:nvGrpSpPr>
          <p:cNvPr id="12" name="Group 12"/>
          <p:cNvGrpSpPr/>
          <p:nvPr/>
        </p:nvGrpSpPr>
        <p:grpSpPr>
          <a:xfrm>
            <a:off x="6159481" y="6659212"/>
            <a:ext cx="3220111" cy="322011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5C61"/>
            </a:solidFill>
          </p:spPr>
        </p:sp>
      </p:grpSp>
      <p:sp>
        <p:nvSpPr>
          <p:cNvPr id="14" name="TextBox 14"/>
          <p:cNvSpPr txBox="1"/>
          <p:nvPr/>
        </p:nvSpPr>
        <p:spPr>
          <a:xfrm>
            <a:off x="554985" y="660400"/>
            <a:ext cx="10326743" cy="1050924"/>
          </a:xfrm>
          <a:prstGeom prst="rect">
            <a:avLst/>
          </a:prstGeom>
        </p:spPr>
        <p:txBody>
          <a:bodyPr lIns="0" tIns="0" rIns="0" bIns="0" rtlCol="0" anchor="t">
            <a:spAutoFit/>
          </a:bodyPr>
          <a:lstStyle/>
          <a:p>
            <a:pPr>
              <a:lnSpc>
                <a:spcPts val="7999"/>
              </a:lnSpc>
            </a:pPr>
            <a:r>
              <a:rPr lang="en-US" sz="7999" u="sng">
                <a:solidFill>
                  <a:srgbClr val="6B002A"/>
                </a:solidFill>
                <a:latin typeface="Playfair Display 2 Heavy"/>
              </a:rPr>
              <a:t>Objectives</a:t>
            </a:r>
          </a:p>
        </p:txBody>
      </p:sp>
      <p:sp>
        <p:nvSpPr>
          <p:cNvPr id="15" name="AutoShape 15"/>
          <p:cNvSpPr/>
          <p:nvPr/>
        </p:nvSpPr>
        <p:spPr>
          <a:xfrm flipV="1">
            <a:off x="9481480" y="2148692"/>
            <a:ext cx="3793234" cy="1523928"/>
          </a:xfrm>
          <a:prstGeom prst="line">
            <a:avLst/>
          </a:prstGeom>
          <a:ln w="47625" cap="rnd">
            <a:solidFill>
              <a:srgbClr val="6B002A"/>
            </a:solidFill>
            <a:prstDash val="solid"/>
            <a:headEnd type="none" w="sm" len="sm"/>
            <a:tailEnd type="none" w="sm" len="sm"/>
          </a:ln>
        </p:spPr>
      </p:sp>
      <p:sp>
        <p:nvSpPr>
          <p:cNvPr id="16" name="AutoShape 16"/>
          <p:cNvSpPr/>
          <p:nvPr/>
        </p:nvSpPr>
        <p:spPr>
          <a:xfrm>
            <a:off x="9494444" y="3845485"/>
            <a:ext cx="3780270" cy="1411443"/>
          </a:xfrm>
          <a:prstGeom prst="line">
            <a:avLst/>
          </a:prstGeom>
          <a:ln w="47625" cap="rnd">
            <a:solidFill>
              <a:srgbClr val="6B002A"/>
            </a:solidFill>
            <a:prstDash val="solid"/>
            <a:headEnd type="none" w="sm" len="sm"/>
            <a:tailEnd type="none" w="sm" len="sm"/>
          </a:ln>
        </p:spPr>
      </p:sp>
      <p:grpSp>
        <p:nvGrpSpPr>
          <p:cNvPr id="17" name="Group 17"/>
          <p:cNvGrpSpPr/>
          <p:nvPr/>
        </p:nvGrpSpPr>
        <p:grpSpPr>
          <a:xfrm>
            <a:off x="13274714" y="4419311"/>
            <a:ext cx="3220111" cy="3168617"/>
            <a:chOff x="0" y="0"/>
            <a:chExt cx="1913890" cy="1883285"/>
          </a:xfrm>
        </p:grpSpPr>
        <p:sp>
          <p:nvSpPr>
            <p:cNvPr id="18" name="Freeform 18"/>
            <p:cNvSpPr/>
            <p:nvPr/>
          </p:nvSpPr>
          <p:spPr>
            <a:xfrm>
              <a:off x="0" y="0"/>
              <a:ext cx="1913890" cy="1883284"/>
            </a:xfrm>
            <a:custGeom>
              <a:avLst/>
              <a:gdLst/>
              <a:ahLst/>
              <a:cxnLst/>
              <a:rect l="l" t="t" r="r" b="b"/>
              <a:pathLst>
                <a:path w="1913890" h="1883284">
                  <a:moveTo>
                    <a:pt x="0" y="0"/>
                  </a:moveTo>
                  <a:lnTo>
                    <a:pt x="1913890" y="0"/>
                  </a:lnTo>
                  <a:lnTo>
                    <a:pt x="1913890" y="1883284"/>
                  </a:lnTo>
                  <a:lnTo>
                    <a:pt x="0" y="1883284"/>
                  </a:lnTo>
                  <a:close/>
                </a:path>
              </a:pathLst>
            </a:custGeom>
            <a:solidFill>
              <a:srgbClr val="C75C61"/>
            </a:solidFill>
          </p:spPr>
        </p:sp>
      </p:grpSp>
      <p:grpSp>
        <p:nvGrpSpPr>
          <p:cNvPr id="19" name="Group 19"/>
          <p:cNvGrpSpPr/>
          <p:nvPr/>
        </p:nvGrpSpPr>
        <p:grpSpPr>
          <a:xfrm>
            <a:off x="6074908" y="6538728"/>
            <a:ext cx="3423885" cy="3340595"/>
            <a:chOff x="0" y="0"/>
            <a:chExt cx="1913890" cy="1867332"/>
          </a:xfrm>
        </p:grpSpPr>
        <p:sp>
          <p:nvSpPr>
            <p:cNvPr id="20" name="Freeform 20"/>
            <p:cNvSpPr/>
            <p:nvPr/>
          </p:nvSpPr>
          <p:spPr>
            <a:xfrm>
              <a:off x="0" y="0"/>
              <a:ext cx="1913890" cy="1867332"/>
            </a:xfrm>
            <a:custGeom>
              <a:avLst/>
              <a:gdLst/>
              <a:ahLst/>
              <a:cxnLst/>
              <a:rect l="l" t="t" r="r" b="b"/>
              <a:pathLst>
                <a:path w="1913890" h="1867332">
                  <a:moveTo>
                    <a:pt x="0" y="0"/>
                  </a:moveTo>
                  <a:lnTo>
                    <a:pt x="0" y="1867332"/>
                  </a:lnTo>
                  <a:lnTo>
                    <a:pt x="1913890" y="1867332"/>
                  </a:lnTo>
                  <a:lnTo>
                    <a:pt x="1913890" y="0"/>
                  </a:lnTo>
                  <a:lnTo>
                    <a:pt x="0" y="0"/>
                  </a:lnTo>
                  <a:close/>
                  <a:moveTo>
                    <a:pt x="1852930" y="1806372"/>
                  </a:moveTo>
                  <a:lnTo>
                    <a:pt x="59690" y="1806372"/>
                  </a:lnTo>
                  <a:lnTo>
                    <a:pt x="59690" y="59690"/>
                  </a:lnTo>
                  <a:lnTo>
                    <a:pt x="1852930" y="59690"/>
                  </a:lnTo>
                  <a:lnTo>
                    <a:pt x="1852930" y="1806372"/>
                  </a:lnTo>
                  <a:close/>
                </a:path>
              </a:pathLst>
            </a:custGeom>
            <a:solidFill>
              <a:srgbClr val="D8C6A7"/>
            </a:solidFill>
          </p:spPr>
        </p:sp>
      </p:grpSp>
      <p:grpSp>
        <p:nvGrpSpPr>
          <p:cNvPr id="21" name="Group 21"/>
          <p:cNvGrpSpPr/>
          <p:nvPr/>
        </p:nvGrpSpPr>
        <p:grpSpPr>
          <a:xfrm>
            <a:off x="13172827" y="4363710"/>
            <a:ext cx="3423885" cy="3340595"/>
            <a:chOff x="0" y="0"/>
            <a:chExt cx="1913890" cy="1867332"/>
          </a:xfrm>
        </p:grpSpPr>
        <p:sp>
          <p:nvSpPr>
            <p:cNvPr id="22" name="Freeform 22"/>
            <p:cNvSpPr/>
            <p:nvPr/>
          </p:nvSpPr>
          <p:spPr>
            <a:xfrm>
              <a:off x="0" y="0"/>
              <a:ext cx="1913890" cy="1867332"/>
            </a:xfrm>
            <a:custGeom>
              <a:avLst/>
              <a:gdLst/>
              <a:ahLst/>
              <a:cxnLst/>
              <a:rect l="l" t="t" r="r" b="b"/>
              <a:pathLst>
                <a:path w="1913890" h="1867332">
                  <a:moveTo>
                    <a:pt x="0" y="0"/>
                  </a:moveTo>
                  <a:lnTo>
                    <a:pt x="0" y="1867332"/>
                  </a:lnTo>
                  <a:lnTo>
                    <a:pt x="1913890" y="1867332"/>
                  </a:lnTo>
                  <a:lnTo>
                    <a:pt x="1913890" y="0"/>
                  </a:lnTo>
                  <a:lnTo>
                    <a:pt x="0" y="0"/>
                  </a:lnTo>
                  <a:close/>
                  <a:moveTo>
                    <a:pt x="1852930" y="1806372"/>
                  </a:moveTo>
                  <a:lnTo>
                    <a:pt x="59690" y="1806372"/>
                  </a:lnTo>
                  <a:lnTo>
                    <a:pt x="59690" y="59690"/>
                  </a:lnTo>
                  <a:lnTo>
                    <a:pt x="1852930" y="59690"/>
                  </a:lnTo>
                  <a:lnTo>
                    <a:pt x="1852930" y="1806372"/>
                  </a:lnTo>
                  <a:close/>
                </a:path>
              </a:pathLst>
            </a:custGeom>
            <a:solidFill>
              <a:srgbClr val="D8C6A7"/>
            </a:solidFill>
          </p:spPr>
        </p:sp>
      </p:grpSp>
      <p:grpSp>
        <p:nvGrpSpPr>
          <p:cNvPr id="23" name="Group 23"/>
          <p:cNvGrpSpPr/>
          <p:nvPr/>
        </p:nvGrpSpPr>
        <p:grpSpPr>
          <a:xfrm>
            <a:off x="13172827" y="590879"/>
            <a:ext cx="3423885" cy="3340595"/>
            <a:chOff x="0" y="0"/>
            <a:chExt cx="1913890" cy="1867332"/>
          </a:xfrm>
        </p:grpSpPr>
        <p:sp>
          <p:nvSpPr>
            <p:cNvPr id="24" name="Freeform 24"/>
            <p:cNvSpPr/>
            <p:nvPr/>
          </p:nvSpPr>
          <p:spPr>
            <a:xfrm>
              <a:off x="0" y="0"/>
              <a:ext cx="1913890" cy="1867332"/>
            </a:xfrm>
            <a:custGeom>
              <a:avLst/>
              <a:gdLst/>
              <a:ahLst/>
              <a:cxnLst/>
              <a:rect l="l" t="t" r="r" b="b"/>
              <a:pathLst>
                <a:path w="1913890" h="1867332">
                  <a:moveTo>
                    <a:pt x="0" y="0"/>
                  </a:moveTo>
                  <a:lnTo>
                    <a:pt x="0" y="1867332"/>
                  </a:lnTo>
                  <a:lnTo>
                    <a:pt x="1913890" y="1867332"/>
                  </a:lnTo>
                  <a:lnTo>
                    <a:pt x="1913890" y="0"/>
                  </a:lnTo>
                  <a:lnTo>
                    <a:pt x="0" y="0"/>
                  </a:lnTo>
                  <a:close/>
                  <a:moveTo>
                    <a:pt x="1852930" y="1806372"/>
                  </a:moveTo>
                  <a:lnTo>
                    <a:pt x="59690" y="1806372"/>
                  </a:lnTo>
                  <a:lnTo>
                    <a:pt x="59690" y="59690"/>
                  </a:lnTo>
                  <a:lnTo>
                    <a:pt x="1852930" y="59690"/>
                  </a:lnTo>
                  <a:lnTo>
                    <a:pt x="1852930" y="1806372"/>
                  </a:lnTo>
                  <a:close/>
                </a:path>
              </a:pathLst>
            </a:custGeom>
            <a:solidFill>
              <a:srgbClr val="D8C6A7"/>
            </a:solidFill>
          </p:spPr>
        </p:sp>
      </p:grpSp>
      <p:grpSp>
        <p:nvGrpSpPr>
          <p:cNvPr id="25" name="Group 25"/>
          <p:cNvGrpSpPr/>
          <p:nvPr/>
        </p:nvGrpSpPr>
        <p:grpSpPr>
          <a:xfrm>
            <a:off x="6176795" y="2062564"/>
            <a:ext cx="3220111" cy="3220111"/>
            <a:chOff x="0" y="0"/>
            <a:chExt cx="1913890" cy="1913890"/>
          </a:xfrm>
        </p:grpSpPr>
        <p:sp>
          <p:nvSpPr>
            <p:cNvPr id="26" name="Freeform 2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5C61"/>
            </a:solidFill>
          </p:spPr>
        </p:sp>
      </p:grpSp>
      <p:sp>
        <p:nvSpPr>
          <p:cNvPr id="27" name="TextBox 27"/>
          <p:cNvSpPr txBox="1"/>
          <p:nvPr/>
        </p:nvSpPr>
        <p:spPr>
          <a:xfrm>
            <a:off x="1028700" y="5459906"/>
            <a:ext cx="5604497" cy="582034"/>
          </a:xfrm>
          <a:prstGeom prst="rect">
            <a:avLst/>
          </a:prstGeom>
        </p:spPr>
        <p:txBody>
          <a:bodyPr lIns="0" tIns="0" rIns="0" bIns="0" rtlCol="0" anchor="t">
            <a:spAutoFit/>
          </a:bodyPr>
          <a:lstStyle/>
          <a:p>
            <a:pPr>
              <a:lnSpc>
                <a:spcPts val="4341"/>
              </a:lnSpc>
            </a:pPr>
            <a:r>
              <a:rPr lang="en-US" sz="4341">
                <a:solidFill>
                  <a:srgbClr val="6B002A"/>
                </a:solidFill>
                <a:latin typeface="Playfair Display 2 Heavy"/>
              </a:rPr>
              <a:t>Objectives</a:t>
            </a:r>
          </a:p>
        </p:txBody>
      </p:sp>
      <p:sp>
        <p:nvSpPr>
          <p:cNvPr id="28" name="TextBox 28"/>
          <p:cNvSpPr txBox="1"/>
          <p:nvPr/>
        </p:nvSpPr>
        <p:spPr>
          <a:xfrm>
            <a:off x="6300210" y="3132024"/>
            <a:ext cx="2938653" cy="1171802"/>
          </a:xfrm>
          <a:prstGeom prst="rect">
            <a:avLst/>
          </a:prstGeom>
        </p:spPr>
        <p:txBody>
          <a:bodyPr lIns="0" tIns="0" rIns="0" bIns="0" rtlCol="0" anchor="t">
            <a:spAutoFit/>
          </a:bodyPr>
          <a:lstStyle/>
          <a:p>
            <a:pPr>
              <a:lnSpc>
                <a:spcPts val="4508"/>
              </a:lnSpc>
            </a:pPr>
            <a:r>
              <a:rPr lang="en-US" sz="4508">
                <a:solidFill>
                  <a:srgbClr val="6B002A"/>
                </a:solidFill>
                <a:latin typeface="Playfair Display 2 Bold"/>
              </a:rPr>
              <a:t>Primary</a:t>
            </a:r>
          </a:p>
          <a:p>
            <a:pPr>
              <a:lnSpc>
                <a:spcPts val="4508"/>
              </a:lnSpc>
            </a:pPr>
            <a:r>
              <a:rPr lang="en-US" sz="4508">
                <a:solidFill>
                  <a:srgbClr val="6B002A"/>
                </a:solidFill>
                <a:latin typeface="Playfair Display 2 Bold"/>
              </a:rPr>
              <a:t>Objectives</a:t>
            </a:r>
          </a:p>
        </p:txBody>
      </p:sp>
      <p:sp>
        <p:nvSpPr>
          <p:cNvPr id="29" name="TextBox 29"/>
          <p:cNvSpPr txBox="1"/>
          <p:nvPr/>
        </p:nvSpPr>
        <p:spPr>
          <a:xfrm>
            <a:off x="6317524" y="7461165"/>
            <a:ext cx="2938653" cy="1171802"/>
          </a:xfrm>
          <a:prstGeom prst="rect">
            <a:avLst/>
          </a:prstGeom>
        </p:spPr>
        <p:txBody>
          <a:bodyPr lIns="0" tIns="0" rIns="0" bIns="0" rtlCol="0" anchor="t">
            <a:spAutoFit/>
          </a:bodyPr>
          <a:lstStyle/>
          <a:p>
            <a:pPr>
              <a:lnSpc>
                <a:spcPts val="4508"/>
              </a:lnSpc>
            </a:pPr>
            <a:r>
              <a:rPr lang="en-US" sz="4508">
                <a:solidFill>
                  <a:srgbClr val="6B002A"/>
                </a:solidFill>
                <a:latin typeface="Playfair Display 2 Bold"/>
              </a:rPr>
              <a:t>Secondary </a:t>
            </a:r>
          </a:p>
          <a:p>
            <a:pPr>
              <a:lnSpc>
                <a:spcPts val="4508"/>
              </a:lnSpc>
            </a:pPr>
            <a:r>
              <a:rPr lang="en-US" sz="4508">
                <a:solidFill>
                  <a:srgbClr val="6B002A"/>
                </a:solidFill>
                <a:latin typeface="Playfair Display 2 Bold"/>
              </a:rPr>
              <a:t>Objectives</a:t>
            </a:r>
          </a:p>
        </p:txBody>
      </p:sp>
      <p:sp>
        <p:nvSpPr>
          <p:cNvPr id="30" name="TextBox 30"/>
          <p:cNvSpPr txBox="1"/>
          <p:nvPr/>
        </p:nvSpPr>
        <p:spPr>
          <a:xfrm>
            <a:off x="13415443" y="5456899"/>
            <a:ext cx="2938653" cy="1171802"/>
          </a:xfrm>
          <a:prstGeom prst="rect">
            <a:avLst/>
          </a:prstGeom>
        </p:spPr>
        <p:txBody>
          <a:bodyPr lIns="0" tIns="0" rIns="0" bIns="0" rtlCol="0" anchor="t">
            <a:spAutoFit/>
          </a:bodyPr>
          <a:lstStyle/>
          <a:p>
            <a:pPr algn="ctr">
              <a:lnSpc>
                <a:spcPts val="4508"/>
              </a:lnSpc>
            </a:pPr>
            <a:r>
              <a:rPr lang="en-US" sz="4508">
                <a:solidFill>
                  <a:srgbClr val="6B002A"/>
                </a:solidFill>
                <a:latin typeface="Playfair Display 2 Bold"/>
              </a:rPr>
              <a:t>Chi square</a:t>
            </a:r>
          </a:p>
          <a:p>
            <a:pPr algn="ctr">
              <a:lnSpc>
                <a:spcPts val="4508"/>
              </a:lnSpc>
            </a:pPr>
            <a:r>
              <a:rPr lang="en-US" sz="4508">
                <a:solidFill>
                  <a:srgbClr val="6B002A"/>
                </a:solidFill>
                <a:latin typeface="Playfair Display 2 Bold"/>
              </a:rPr>
              <a:t>Test</a:t>
            </a:r>
          </a:p>
        </p:txBody>
      </p:sp>
      <p:sp>
        <p:nvSpPr>
          <p:cNvPr id="31" name="TextBox 31"/>
          <p:cNvSpPr txBox="1"/>
          <p:nvPr/>
        </p:nvSpPr>
        <p:spPr>
          <a:xfrm>
            <a:off x="13556172" y="1605653"/>
            <a:ext cx="2938653" cy="1171802"/>
          </a:xfrm>
          <a:prstGeom prst="rect">
            <a:avLst/>
          </a:prstGeom>
        </p:spPr>
        <p:txBody>
          <a:bodyPr lIns="0" tIns="0" rIns="0" bIns="0" rtlCol="0" anchor="t">
            <a:spAutoFit/>
          </a:bodyPr>
          <a:lstStyle/>
          <a:p>
            <a:pPr>
              <a:lnSpc>
                <a:spcPts val="4508"/>
              </a:lnSpc>
            </a:pPr>
            <a:r>
              <a:rPr lang="en-US" sz="4508">
                <a:solidFill>
                  <a:srgbClr val="6B002A"/>
                </a:solidFill>
                <a:latin typeface="Playfair Display 2 Bold"/>
              </a:rPr>
              <a:t>One Way</a:t>
            </a:r>
          </a:p>
          <a:p>
            <a:pPr>
              <a:lnSpc>
                <a:spcPts val="4508"/>
              </a:lnSpc>
            </a:pPr>
            <a:r>
              <a:rPr lang="en-US" sz="4508">
                <a:solidFill>
                  <a:srgbClr val="6B002A"/>
                </a:solidFill>
                <a:latin typeface="Playfair Display 2 Bold"/>
              </a:rPr>
              <a:t>ANOVA</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a:off x="10508256" y="-408117"/>
            <a:ext cx="8444127" cy="5634536"/>
          </a:xfrm>
          <a:custGeom>
            <a:avLst/>
            <a:gdLst/>
            <a:ahLst/>
            <a:cxnLst/>
            <a:rect l="l" t="t" r="r" b="b"/>
            <a:pathLst>
              <a:path w="8444127" h="5634536">
                <a:moveTo>
                  <a:pt x="0" y="0"/>
                </a:moveTo>
                <a:lnTo>
                  <a:pt x="8444127" y="0"/>
                </a:lnTo>
                <a:lnTo>
                  <a:pt x="8444127" y="5634536"/>
                </a:lnTo>
                <a:lnTo>
                  <a:pt x="0" y="5634536"/>
                </a:lnTo>
                <a:lnTo>
                  <a:pt x="0" y="0"/>
                </a:lnTo>
                <a:close/>
              </a:path>
            </a:pathLst>
          </a:custGeom>
          <a:blipFill>
            <a:blip r:embed="rId2" cstate="print">
              <a:alphaModFix amt="12000"/>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319914" y="4994884"/>
            <a:ext cx="8039571" cy="5583848"/>
          </a:xfrm>
          <a:custGeom>
            <a:avLst/>
            <a:gdLst/>
            <a:ahLst/>
            <a:cxnLst/>
            <a:rect l="l" t="t" r="r" b="b"/>
            <a:pathLst>
              <a:path w="8039571" h="5583848">
                <a:moveTo>
                  <a:pt x="0" y="0"/>
                </a:moveTo>
                <a:lnTo>
                  <a:pt x="8039572" y="0"/>
                </a:lnTo>
                <a:lnTo>
                  <a:pt x="8039572" y="5583848"/>
                </a:lnTo>
                <a:lnTo>
                  <a:pt x="0" y="5583848"/>
                </a:lnTo>
                <a:lnTo>
                  <a:pt x="0" y="0"/>
                </a:lnTo>
                <a:close/>
              </a:path>
            </a:pathLst>
          </a:custGeom>
          <a:blipFill>
            <a:blip r:embed="rId4" cstate="print">
              <a:alphaModFix amt="40000"/>
              <a:extLst>
                <a:ext uri="{96DAC541-7B7A-43D3-8B79-37D633B846F1}">
                  <asvg:svgBlip xmlns:asvg="http://schemas.microsoft.com/office/drawing/2016/SVG/main" r:embed="rId5"/>
                </a:ext>
              </a:extLst>
            </a:blip>
            <a:stretch>
              <a:fillRect/>
            </a:stretch>
          </a:blipFill>
        </p:spPr>
      </p:sp>
      <p:sp>
        <p:nvSpPr>
          <p:cNvPr id="4" name="Freeform 4"/>
          <p:cNvSpPr/>
          <p:nvPr/>
        </p:nvSpPr>
        <p:spPr>
          <a:xfrm rot="-1717303">
            <a:off x="1078256" y="-2465517"/>
            <a:ext cx="6412656" cy="4114800"/>
          </a:xfrm>
          <a:custGeom>
            <a:avLst/>
            <a:gdLst/>
            <a:ahLst/>
            <a:cxnLst/>
            <a:rect l="l" t="t" r="r" b="b"/>
            <a:pathLst>
              <a:path w="6412656" h="4114800">
                <a:moveTo>
                  <a:pt x="0" y="0"/>
                </a:moveTo>
                <a:lnTo>
                  <a:pt x="6412657" y="0"/>
                </a:lnTo>
                <a:lnTo>
                  <a:pt x="6412657" y="4114800"/>
                </a:lnTo>
                <a:lnTo>
                  <a:pt x="0" y="4114800"/>
                </a:lnTo>
                <a:lnTo>
                  <a:pt x="0" y="0"/>
                </a:lnTo>
                <a:close/>
              </a:path>
            </a:pathLst>
          </a:custGeom>
          <a:blipFill>
            <a:blip r:embed="rId6" cstate="print">
              <a:alphaModFix amt="32999"/>
              <a:extLst>
                <a:ext uri="{96DAC541-7B7A-43D3-8B79-37D633B846F1}">
                  <asvg:svgBlip xmlns:asvg="http://schemas.microsoft.com/office/drawing/2016/SVG/main" r:embed="rId7"/>
                </a:ext>
              </a:extLst>
            </a:blip>
            <a:stretch>
              <a:fillRect/>
            </a:stretch>
          </a:blipFill>
        </p:spPr>
      </p:sp>
      <p:sp>
        <p:nvSpPr>
          <p:cNvPr id="5" name="Freeform 5"/>
          <p:cNvSpPr/>
          <p:nvPr/>
        </p:nvSpPr>
        <p:spPr>
          <a:xfrm>
            <a:off x="-1552175" y="5600444"/>
            <a:ext cx="6012231" cy="5641597"/>
          </a:xfrm>
          <a:custGeom>
            <a:avLst/>
            <a:gdLst/>
            <a:ahLst/>
            <a:cxnLst/>
            <a:rect l="l" t="t" r="r" b="b"/>
            <a:pathLst>
              <a:path w="6012231" h="5641597">
                <a:moveTo>
                  <a:pt x="0" y="0"/>
                </a:moveTo>
                <a:lnTo>
                  <a:pt x="6012231" y="0"/>
                </a:lnTo>
                <a:lnTo>
                  <a:pt x="6012231" y="5641597"/>
                </a:lnTo>
                <a:lnTo>
                  <a:pt x="0" y="5641597"/>
                </a:lnTo>
                <a:lnTo>
                  <a:pt x="0" y="0"/>
                </a:lnTo>
                <a:close/>
              </a:path>
            </a:pathLst>
          </a:custGeom>
          <a:blipFill>
            <a:blip r:embed="rId8" cstate="print">
              <a:alphaModFix amt="44999"/>
              <a:extLst>
                <a:ext uri="{96DAC541-7B7A-43D3-8B79-37D633B846F1}">
                  <asvg:svgBlip xmlns:asvg="http://schemas.microsoft.com/office/drawing/2016/SVG/main" r:embed="rId9"/>
                </a:ext>
              </a:extLst>
            </a:blip>
            <a:stretch>
              <a:fillRect/>
            </a:stretch>
          </a:blipFill>
        </p:spPr>
      </p:sp>
      <p:sp>
        <p:nvSpPr>
          <p:cNvPr id="6" name="Freeform 6"/>
          <p:cNvSpPr/>
          <p:nvPr/>
        </p:nvSpPr>
        <p:spPr>
          <a:xfrm rot="228063" flipH="1">
            <a:off x="-439286" y="8548966"/>
            <a:ext cx="3001045" cy="2529807"/>
          </a:xfrm>
          <a:custGeom>
            <a:avLst/>
            <a:gdLst/>
            <a:ahLst/>
            <a:cxnLst/>
            <a:rect l="l" t="t" r="r" b="b"/>
            <a:pathLst>
              <a:path w="3001045" h="2529807">
                <a:moveTo>
                  <a:pt x="3001045" y="0"/>
                </a:moveTo>
                <a:lnTo>
                  <a:pt x="0" y="0"/>
                </a:lnTo>
                <a:lnTo>
                  <a:pt x="0" y="2529806"/>
                </a:lnTo>
                <a:lnTo>
                  <a:pt x="3001045" y="2529806"/>
                </a:lnTo>
                <a:lnTo>
                  <a:pt x="3001045" y="0"/>
                </a:lnTo>
                <a:close/>
              </a:path>
            </a:pathLst>
          </a:custGeom>
          <a:blipFill>
            <a:blip r:embed="rId10" cstate="print">
              <a:alphaModFix amt="26000"/>
              <a:extLst>
                <a:ext uri="{96DAC541-7B7A-43D3-8B79-37D633B846F1}">
                  <asvg:svgBlip xmlns:asvg="http://schemas.microsoft.com/office/drawing/2016/SVG/main" r:embed="rId11"/>
                </a:ext>
              </a:extLst>
            </a:blip>
            <a:stretch>
              <a:fillRect/>
            </a:stretch>
          </a:blipFill>
        </p:spPr>
      </p:sp>
      <p:sp>
        <p:nvSpPr>
          <p:cNvPr id="7" name="Freeform 7"/>
          <p:cNvSpPr/>
          <p:nvPr/>
        </p:nvSpPr>
        <p:spPr>
          <a:xfrm rot="-5142693">
            <a:off x="11998389" y="-82140"/>
            <a:ext cx="1240050" cy="1799545"/>
          </a:xfrm>
          <a:custGeom>
            <a:avLst/>
            <a:gdLst/>
            <a:ahLst/>
            <a:cxnLst/>
            <a:rect l="l" t="t" r="r" b="b"/>
            <a:pathLst>
              <a:path w="1240050" h="1799545">
                <a:moveTo>
                  <a:pt x="0" y="0"/>
                </a:moveTo>
                <a:lnTo>
                  <a:pt x="1240050" y="0"/>
                </a:lnTo>
                <a:lnTo>
                  <a:pt x="1240050" y="1799544"/>
                </a:lnTo>
                <a:lnTo>
                  <a:pt x="0" y="1799544"/>
                </a:lnTo>
                <a:lnTo>
                  <a:pt x="0" y="0"/>
                </a:lnTo>
                <a:close/>
              </a:path>
            </a:pathLst>
          </a:custGeom>
          <a:blipFill>
            <a:blip r:embed="rId12" cstate="print">
              <a:alphaModFix amt="30000"/>
              <a:extLst>
                <a:ext uri="{96DAC541-7B7A-43D3-8B79-37D633B846F1}">
                  <asvg:svgBlip xmlns:asvg="http://schemas.microsoft.com/office/drawing/2016/SVG/main" r:embed="rId13"/>
                </a:ext>
              </a:extLst>
            </a:blip>
            <a:stretch>
              <a:fillRect/>
            </a:stretch>
          </a:blipFill>
        </p:spPr>
      </p:sp>
      <p:sp>
        <p:nvSpPr>
          <p:cNvPr id="8" name="Freeform 8"/>
          <p:cNvSpPr/>
          <p:nvPr/>
        </p:nvSpPr>
        <p:spPr>
          <a:xfrm rot="-1717303">
            <a:off x="12287312" y="7691400"/>
            <a:ext cx="6615469" cy="4244938"/>
          </a:xfrm>
          <a:custGeom>
            <a:avLst/>
            <a:gdLst/>
            <a:ahLst/>
            <a:cxnLst/>
            <a:rect l="l" t="t" r="r" b="b"/>
            <a:pathLst>
              <a:path w="6615469" h="4244938">
                <a:moveTo>
                  <a:pt x="0" y="0"/>
                </a:moveTo>
                <a:lnTo>
                  <a:pt x="6615468" y="0"/>
                </a:lnTo>
                <a:lnTo>
                  <a:pt x="6615468" y="4244938"/>
                </a:lnTo>
                <a:lnTo>
                  <a:pt x="0" y="4244938"/>
                </a:lnTo>
                <a:lnTo>
                  <a:pt x="0" y="0"/>
                </a:lnTo>
                <a:close/>
              </a:path>
            </a:pathLst>
          </a:custGeom>
          <a:blipFill>
            <a:blip r:embed="rId6" cstate="print">
              <a:alphaModFix amt="4000"/>
              <a:extLst>
                <a:ext uri="{96DAC541-7B7A-43D3-8B79-37D633B846F1}">
                  <asvg:svgBlip xmlns:asvg="http://schemas.microsoft.com/office/drawing/2016/SVG/main" r:embed="rId7"/>
                </a:ext>
              </a:extLst>
            </a:blip>
            <a:stretch>
              <a:fillRect/>
            </a:stretch>
          </a:blipFill>
        </p:spPr>
      </p:sp>
      <p:sp>
        <p:nvSpPr>
          <p:cNvPr id="9" name="Freeform 9"/>
          <p:cNvSpPr/>
          <p:nvPr/>
        </p:nvSpPr>
        <p:spPr>
          <a:xfrm rot="-1085091">
            <a:off x="13670944" y="5968272"/>
            <a:ext cx="7176712" cy="5689175"/>
          </a:xfrm>
          <a:custGeom>
            <a:avLst/>
            <a:gdLst/>
            <a:ahLst/>
            <a:cxnLst/>
            <a:rect l="l" t="t" r="r" b="b"/>
            <a:pathLst>
              <a:path w="7176712" h="5689175">
                <a:moveTo>
                  <a:pt x="0" y="0"/>
                </a:moveTo>
                <a:lnTo>
                  <a:pt x="7176712" y="0"/>
                </a:lnTo>
                <a:lnTo>
                  <a:pt x="7176712" y="5689175"/>
                </a:lnTo>
                <a:lnTo>
                  <a:pt x="0" y="5689175"/>
                </a:lnTo>
                <a:lnTo>
                  <a:pt x="0" y="0"/>
                </a:lnTo>
                <a:close/>
              </a:path>
            </a:pathLst>
          </a:custGeom>
          <a:blipFill>
            <a:blip r:embed="rId14" cstate="print">
              <a:alphaModFix amt="41000"/>
              <a:extLst>
                <a:ext uri="{96DAC541-7B7A-43D3-8B79-37D633B846F1}">
                  <asvg:svgBlip xmlns:asvg="http://schemas.microsoft.com/office/drawing/2016/SVG/main" r:embed="rId15"/>
                </a:ext>
              </a:extLst>
            </a:blip>
            <a:stretch>
              <a:fillRect/>
            </a:stretch>
          </a:blipFill>
        </p:spPr>
      </p:sp>
      <p:sp>
        <p:nvSpPr>
          <p:cNvPr id="10" name="Freeform 10"/>
          <p:cNvSpPr/>
          <p:nvPr/>
        </p:nvSpPr>
        <p:spPr>
          <a:xfrm rot="10281067" flipH="1" flipV="1">
            <a:off x="15718019" y="8072539"/>
            <a:ext cx="2139654" cy="1797309"/>
          </a:xfrm>
          <a:custGeom>
            <a:avLst/>
            <a:gdLst/>
            <a:ahLst/>
            <a:cxnLst/>
            <a:rect l="l" t="t" r="r" b="b"/>
            <a:pathLst>
              <a:path w="2139654" h="1797309">
                <a:moveTo>
                  <a:pt x="2139654" y="1797309"/>
                </a:moveTo>
                <a:lnTo>
                  <a:pt x="0" y="1797309"/>
                </a:lnTo>
                <a:lnTo>
                  <a:pt x="0" y="0"/>
                </a:lnTo>
                <a:lnTo>
                  <a:pt x="2139654" y="0"/>
                </a:lnTo>
                <a:lnTo>
                  <a:pt x="2139654" y="1797309"/>
                </a:lnTo>
                <a:close/>
              </a:path>
            </a:pathLst>
          </a:custGeom>
          <a:blipFill>
            <a:blip r:embed="rId16" cstate="print">
              <a:alphaModFix amt="18000"/>
              <a:extLst>
                <a:ext uri="{96DAC541-7B7A-43D3-8B79-37D633B846F1}">
                  <asvg:svgBlip xmlns:asvg="http://schemas.microsoft.com/office/drawing/2016/SVG/main" r:embed="rId17"/>
                </a:ext>
              </a:extLst>
            </a:blip>
            <a:stretch>
              <a:fillRect/>
            </a:stretch>
          </a:blipFill>
        </p:spPr>
      </p:sp>
      <p:sp>
        <p:nvSpPr>
          <p:cNvPr id="11" name="Freeform 11"/>
          <p:cNvSpPr/>
          <p:nvPr/>
        </p:nvSpPr>
        <p:spPr>
          <a:xfrm rot="-1708428">
            <a:off x="-1925391" y="1073622"/>
            <a:ext cx="7315200" cy="2194560"/>
          </a:xfrm>
          <a:custGeom>
            <a:avLst/>
            <a:gdLst/>
            <a:ahLst/>
            <a:cxnLst/>
            <a:rect l="l" t="t" r="r" b="b"/>
            <a:pathLst>
              <a:path w="7315200" h="2194560">
                <a:moveTo>
                  <a:pt x="0" y="0"/>
                </a:moveTo>
                <a:lnTo>
                  <a:pt x="7315200" y="0"/>
                </a:lnTo>
                <a:lnTo>
                  <a:pt x="7315200" y="2194560"/>
                </a:lnTo>
                <a:lnTo>
                  <a:pt x="0" y="2194560"/>
                </a:lnTo>
                <a:lnTo>
                  <a:pt x="0" y="0"/>
                </a:lnTo>
                <a:close/>
              </a:path>
            </a:pathLst>
          </a:custGeom>
          <a:blipFill>
            <a:blip r:embed="rId18" cstate="print">
              <a:alphaModFix amt="20999"/>
              <a:extLst>
                <a:ext uri="{96DAC541-7B7A-43D3-8B79-37D633B846F1}">
                  <asvg:svgBlip xmlns:asvg="http://schemas.microsoft.com/office/drawing/2016/SVG/main" r:embed="rId19"/>
                </a:ext>
              </a:extLst>
            </a:blip>
            <a:stretch>
              <a:fillRect/>
            </a:stretch>
          </a:blipFill>
        </p:spPr>
      </p:sp>
      <p:sp>
        <p:nvSpPr>
          <p:cNvPr id="12" name="Freeform 12"/>
          <p:cNvSpPr/>
          <p:nvPr/>
        </p:nvSpPr>
        <p:spPr>
          <a:xfrm rot="-4532684">
            <a:off x="86123" y="5599496"/>
            <a:ext cx="1240050" cy="1799545"/>
          </a:xfrm>
          <a:custGeom>
            <a:avLst/>
            <a:gdLst/>
            <a:ahLst/>
            <a:cxnLst/>
            <a:rect l="l" t="t" r="r" b="b"/>
            <a:pathLst>
              <a:path w="1240050" h="1799545">
                <a:moveTo>
                  <a:pt x="0" y="0"/>
                </a:moveTo>
                <a:lnTo>
                  <a:pt x="1240049" y="0"/>
                </a:lnTo>
                <a:lnTo>
                  <a:pt x="1240049" y="1799544"/>
                </a:lnTo>
                <a:lnTo>
                  <a:pt x="0" y="1799544"/>
                </a:lnTo>
                <a:lnTo>
                  <a:pt x="0" y="0"/>
                </a:lnTo>
                <a:close/>
              </a:path>
            </a:pathLst>
          </a:custGeom>
          <a:blipFill>
            <a:blip r:embed="rId12" cstate="print">
              <a:alphaModFix amt="18999"/>
              <a:extLst>
                <a:ext uri="{96DAC541-7B7A-43D3-8B79-37D633B846F1}">
                  <asvg:svgBlip xmlns:asvg="http://schemas.microsoft.com/office/drawing/2016/SVG/main" r:embed="rId13"/>
                </a:ext>
              </a:extLst>
            </a:blip>
            <a:stretch>
              <a:fillRect/>
            </a:stretch>
          </a:blipFill>
        </p:spPr>
      </p:sp>
      <p:sp>
        <p:nvSpPr>
          <p:cNvPr id="13" name="Freeform 13"/>
          <p:cNvSpPr/>
          <p:nvPr/>
        </p:nvSpPr>
        <p:spPr>
          <a:xfrm rot="-10260044" flipH="1">
            <a:off x="15430065" y="-578048"/>
            <a:ext cx="3001045" cy="2529807"/>
          </a:xfrm>
          <a:custGeom>
            <a:avLst/>
            <a:gdLst/>
            <a:ahLst/>
            <a:cxnLst/>
            <a:rect l="l" t="t" r="r" b="b"/>
            <a:pathLst>
              <a:path w="3001045" h="2529807">
                <a:moveTo>
                  <a:pt x="3001045" y="0"/>
                </a:moveTo>
                <a:lnTo>
                  <a:pt x="0" y="0"/>
                </a:lnTo>
                <a:lnTo>
                  <a:pt x="0" y="2529806"/>
                </a:lnTo>
                <a:lnTo>
                  <a:pt x="3001045" y="2529806"/>
                </a:lnTo>
                <a:lnTo>
                  <a:pt x="3001045" y="0"/>
                </a:lnTo>
                <a:close/>
              </a:path>
            </a:pathLst>
          </a:custGeom>
          <a:blipFill>
            <a:blip r:embed="rId10" cstate="print">
              <a:alphaModFix amt="18000"/>
              <a:extLst>
                <a:ext uri="{96DAC541-7B7A-43D3-8B79-37D633B846F1}">
                  <asvg:svgBlip xmlns:asvg="http://schemas.microsoft.com/office/drawing/2016/SVG/main" r:embed="rId11"/>
                </a:ext>
              </a:extLst>
            </a:blip>
            <a:stretch>
              <a:fillRect/>
            </a:stretch>
          </a:blipFill>
        </p:spPr>
      </p:sp>
      <p:sp>
        <p:nvSpPr>
          <p:cNvPr id="14" name="Freeform 14"/>
          <p:cNvSpPr/>
          <p:nvPr/>
        </p:nvSpPr>
        <p:spPr>
          <a:xfrm rot="-8853935">
            <a:off x="106301" y="-215936"/>
            <a:ext cx="1240050" cy="1799545"/>
          </a:xfrm>
          <a:custGeom>
            <a:avLst/>
            <a:gdLst/>
            <a:ahLst/>
            <a:cxnLst/>
            <a:rect l="l" t="t" r="r" b="b"/>
            <a:pathLst>
              <a:path w="1240050" h="1799545">
                <a:moveTo>
                  <a:pt x="0" y="0"/>
                </a:moveTo>
                <a:lnTo>
                  <a:pt x="1240050" y="0"/>
                </a:lnTo>
                <a:lnTo>
                  <a:pt x="1240050" y="1799545"/>
                </a:lnTo>
                <a:lnTo>
                  <a:pt x="0" y="1799545"/>
                </a:lnTo>
                <a:lnTo>
                  <a:pt x="0" y="0"/>
                </a:lnTo>
                <a:close/>
              </a:path>
            </a:pathLst>
          </a:custGeom>
          <a:blipFill>
            <a:blip r:embed="rId20" cstate="print">
              <a:alphaModFix amt="25000"/>
              <a:extLst>
                <a:ext uri="{96DAC541-7B7A-43D3-8B79-37D633B846F1}">
                  <asvg:svgBlip xmlns:asvg="http://schemas.microsoft.com/office/drawing/2016/SVG/main" r:embed="rId21"/>
                </a:ext>
              </a:extLst>
            </a:blip>
            <a:stretch>
              <a:fillRect/>
            </a:stretch>
          </a:blipFill>
        </p:spPr>
      </p:sp>
      <p:sp>
        <p:nvSpPr>
          <p:cNvPr id="15" name="Freeform 15"/>
          <p:cNvSpPr/>
          <p:nvPr/>
        </p:nvSpPr>
        <p:spPr>
          <a:xfrm rot="2700000">
            <a:off x="10887114" y="8645378"/>
            <a:ext cx="1369210" cy="1986980"/>
          </a:xfrm>
          <a:custGeom>
            <a:avLst/>
            <a:gdLst/>
            <a:ahLst/>
            <a:cxnLst/>
            <a:rect l="l" t="t" r="r" b="b"/>
            <a:pathLst>
              <a:path w="1369210" h="1986980">
                <a:moveTo>
                  <a:pt x="0" y="0"/>
                </a:moveTo>
                <a:lnTo>
                  <a:pt x="1369210" y="0"/>
                </a:lnTo>
                <a:lnTo>
                  <a:pt x="1369210" y="1986980"/>
                </a:lnTo>
                <a:lnTo>
                  <a:pt x="0" y="1986980"/>
                </a:lnTo>
                <a:lnTo>
                  <a:pt x="0" y="0"/>
                </a:lnTo>
                <a:close/>
              </a:path>
            </a:pathLst>
          </a:custGeom>
          <a:blipFill>
            <a:blip r:embed="rId22" cstate="print">
              <a:extLst>
                <a:ext uri="{96DAC541-7B7A-43D3-8B79-37D633B846F1}">
                  <asvg:svgBlip xmlns:asvg="http://schemas.microsoft.com/office/drawing/2016/SVG/main" r:embed="rId23"/>
                </a:ext>
              </a:extLst>
            </a:blip>
            <a:stretch>
              <a:fillRect/>
            </a:stretch>
          </a:blipFill>
        </p:spPr>
      </p:sp>
      <p:sp>
        <p:nvSpPr>
          <p:cNvPr id="16" name="Freeform 16"/>
          <p:cNvSpPr/>
          <p:nvPr/>
        </p:nvSpPr>
        <p:spPr>
          <a:xfrm rot="5662259">
            <a:off x="17254973" y="2196175"/>
            <a:ext cx="1240050" cy="1799545"/>
          </a:xfrm>
          <a:custGeom>
            <a:avLst/>
            <a:gdLst/>
            <a:ahLst/>
            <a:cxnLst/>
            <a:rect l="l" t="t" r="r" b="b"/>
            <a:pathLst>
              <a:path w="1240050" h="1799545">
                <a:moveTo>
                  <a:pt x="0" y="0"/>
                </a:moveTo>
                <a:lnTo>
                  <a:pt x="1240050" y="0"/>
                </a:lnTo>
                <a:lnTo>
                  <a:pt x="1240050" y="1799545"/>
                </a:lnTo>
                <a:lnTo>
                  <a:pt x="0" y="1799545"/>
                </a:lnTo>
                <a:lnTo>
                  <a:pt x="0" y="0"/>
                </a:lnTo>
                <a:close/>
              </a:path>
            </a:pathLst>
          </a:custGeom>
          <a:blipFill>
            <a:blip r:embed="rId22" cstate="print">
              <a:alphaModFix amt="41000"/>
              <a:extLst>
                <a:ext uri="{96DAC541-7B7A-43D3-8B79-37D633B846F1}">
                  <asvg:svgBlip xmlns:asvg="http://schemas.microsoft.com/office/drawing/2016/SVG/main" r:embed="rId23"/>
                </a:ext>
              </a:extLst>
            </a:blip>
            <a:stretch>
              <a:fillRect/>
            </a:stretch>
          </a:blipFill>
        </p:spPr>
      </p:sp>
      <p:sp>
        <p:nvSpPr>
          <p:cNvPr id="17" name="TextBox 17"/>
          <p:cNvSpPr txBox="1"/>
          <p:nvPr/>
        </p:nvSpPr>
        <p:spPr>
          <a:xfrm>
            <a:off x="3980629" y="5762369"/>
            <a:ext cx="10326743" cy="1050924"/>
          </a:xfrm>
          <a:prstGeom prst="rect">
            <a:avLst/>
          </a:prstGeom>
        </p:spPr>
        <p:txBody>
          <a:bodyPr lIns="0" tIns="0" rIns="0" bIns="0" rtlCol="0" anchor="t">
            <a:spAutoFit/>
          </a:bodyPr>
          <a:lstStyle/>
          <a:p>
            <a:pPr>
              <a:lnSpc>
                <a:spcPts val="7999"/>
              </a:lnSpc>
            </a:pPr>
            <a:r>
              <a:rPr lang="en-US" sz="7999" u="sng">
                <a:solidFill>
                  <a:srgbClr val="6B002A"/>
                </a:solidFill>
                <a:latin typeface="Playfair Display 2 Heavy"/>
              </a:rPr>
              <a:t>Sampling Size</a:t>
            </a:r>
          </a:p>
        </p:txBody>
      </p:sp>
      <p:sp>
        <p:nvSpPr>
          <p:cNvPr id="18" name="TextBox 18"/>
          <p:cNvSpPr txBox="1"/>
          <p:nvPr/>
        </p:nvSpPr>
        <p:spPr>
          <a:xfrm>
            <a:off x="1453941" y="7579462"/>
            <a:ext cx="13806633" cy="1816910"/>
          </a:xfrm>
          <a:prstGeom prst="rect">
            <a:avLst/>
          </a:prstGeom>
        </p:spPr>
        <p:txBody>
          <a:bodyPr lIns="0" tIns="0" rIns="0" bIns="0" rtlCol="0" anchor="t">
            <a:spAutoFit/>
          </a:bodyPr>
          <a:lstStyle/>
          <a:p>
            <a:pPr algn="ctr">
              <a:lnSpc>
                <a:spcPts val="7031"/>
              </a:lnSpc>
            </a:pPr>
            <a:r>
              <a:rPr lang="en-US" sz="7031" dirty="0">
                <a:solidFill>
                  <a:srgbClr val="6B002A"/>
                </a:solidFill>
                <a:latin typeface="Playfair Display 2"/>
              </a:rPr>
              <a:t>We have Collected Sample from 200 Female Respondents.</a:t>
            </a:r>
          </a:p>
        </p:txBody>
      </p:sp>
      <p:sp>
        <p:nvSpPr>
          <p:cNvPr id="19" name="TextBox 19"/>
          <p:cNvSpPr txBox="1"/>
          <p:nvPr/>
        </p:nvSpPr>
        <p:spPr>
          <a:xfrm>
            <a:off x="3699872" y="845761"/>
            <a:ext cx="10326743" cy="1050924"/>
          </a:xfrm>
          <a:prstGeom prst="rect">
            <a:avLst/>
          </a:prstGeom>
        </p:spPr>
        <p:txBody>
          <a:bodyPr lIns="0" tIns="0" rIns="0" bIns="0" rtlCol="0" anchor="t">
            <a:spAutoFit/>
          </a:bodyPr>
          <a:lstStyle/>
          <a:p>
            <a:pPr>
              <a:lnSpc>
                <a:spcPts val="7999"/>
              </a:lnSpc>
            </a:pPr>
            <a:r>
              <a:rPr lang="en-US" sz="7999" u="sng">
                <a:solidFill>
                  <a:srgbClr val="6B002A"/>
                </a:solidFill>
                <a:latin typeface="Playfair Display 2 Heavy"/>
              </a:rPr>
              <a:t>Sampling Method</a:t>
            </a:r>
          </a:p>
        </p:txBody>
      </p:sp>
      <p:sp>
        <p:nvSpPr>
          <p:cNvPr id="20" name="TextBox 20"/>
          <p:cNvSpPr txBox="1"/>
          <p:nvPr/>
        </p:nvSpPr>
        <p:spPr>
          <a:xfrm>
            <a:off x="1028700" y="3383877"/>
            <a:ext cx="13806633" cy="931085"/>
          </a:xfrm>
          <a:prstGeom prst="rect">
            <a:avLst/>
          </a:prstGeom>
        </p:spPr>
        <p:txBody>
          <a:bodyPr lIns="0" tIns="0" rIns="0" bIns="0" rtlCol="0" anchor="t">
            <a:spAutoFit/>
          </a:bodyPr>
          <a:lstStyle/>
          <a:p>
            <a:pPr algn="ctr">
              <a:lnSpc>
                <a:spcPts val="7031"/>
              </a:lnSpc>
            </a:pPr>
            <a:r>
              <a:rPr lang="en-US" sz="7031">
                <a:solidFill>
                  <a:srgbClr val="6B002A"/>
                </a:solidFill>
                <a:latin typeface="Playfair Display 2"/>
              </a:rPr>
              <a:t>Judgement Sampling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l="-20312" r="-20312"/>
            </a:stretch>
          </a:blipFill>
        </p:spPr>
      </p:sp>
      <p:grpSp>
        <p:nvGrpSpPr>
          <p:cNvPr id="3" name="Group 3"/>
          <p:cNvGrpSpPr/>
          <p:nvPr/>
        </p:nvGrpSpPr>
        <p:grpSpPr>
          <a:xfrm>
            <a:off x="-51435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C75C61"/>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351432" y="0"/>
            <a:ext cx="3936568" cy="3893623"/>
          </a:xfrm>
          <a:custGeom>
            <a:avLst/>
            <a:gdLst/>
            <a:ahLst/>
            <a:cxnLst/>
            <a:rect l="l" t="t" r="r" b="b"/>
            <a:pathLst>
              <a:path w="3936568" h="3893623">
                <a:moveTo>
                  <a:pt x="0" y="0"/>
                </a:moveTo>
                <a:lnTo>
                  <a:pt x="3936568" y="0"/>
                </a:lnTo>
                <a:lnTo>
                  <a:pt x="3936568" y="3893623"/>
                </a:lnTo>
                <a:lnTo>
                  <a:pt x="0" y="3893623"/>
                </a:lnTo>
                <a:lnTo>
                  <a:pt x="0" y="0"/>
                </a:lnTo>
                <a:close/>
              </a:path>
            </a:pathLst>
          </a:custGeom>
          <a:blipFill>
            <a:blip r:embed="rId3" cstate="print">
              <a:alphaModFix amt="37000"/>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3086100" y="1565323"/>
            <a:ext cx="13637394" cy="7703006"/>
          </a:xfrm>
          <a:prstGeom prst="rect">
            <a:avLst/>
          </a:prstGeom>
        </p:spPr>
        <p:txBody>
          <a:bodyPr wrap="square" lIns="0" tIns="0" rIns="0" bIns="0" rtlCol="0" anchor="t">
            <a:spAutoFit/>
          </a:bodyPr>
          <a:lstStyle/>
          <a:p>
            <a:pPr>
              <a:lnSpc>
                <a:spcPts val="4043"/>
              </a:lnSpc>
            </a:pPr>
            <a:endParaRPr dirty="0"/>
          </a:p>
          <a:p>
            <a:pPr>
              <a:lnSpc>
                <a:spcPts val="4043"/>
              </a:lnSpc>
            </a:pPr>
            <a:r>
              <a:rPr lang="en-US" sz="4043" u="sng" dirty="0">
                <a:solidFill>
                  <a:srgbClr val="6B002A"/>
                </a:solidFill>
                <a:latin typeface="Playfair Display 2 Bold"/>
              </a:rPr>
              <a:t>TREND FOR INTERNATIONAL COSMETICS IN INDIAN MARKET</a:t>
            </a:r>
          </a:p>
          <a:p>
            <a:pPr>
              <a:lnSpc>
                <a:spcPts val="4043"/>
              </a:lnSpc>
            </a:pPr>
            <a:endParaRPr lang="en-US" sz="4043" u="sng" dirty="0">
              <a:solidFill>
                <a:srgbClr val="6B002A"/>
              </a:solidFill>
              <a:latin typeface="Playfair Display 2 Bold"/>
            </a:endParaRPr>
          </a:p>
          <a:p>
            <a:pPr>
              <a:lnSpc>
                <a:spcPts val="4043"/>
              </a:lnSpc>
            </a:pPr>
            <a:r>
              <a:rPr lang="en-US" sz="4043" dirty="0">
                <a:solidFill>
                  <a:srgbClr val="6B002A"/>
                </a:solidFill>
                <a:latin typeface="Playfair Display 2 Bold"/>
              </a:rPr>
              <a:t>1. HUDA BEAUTY:</a:t>
            </a:r>
          </a:p>
          <a:p>
            <a:pPr>
              <a:lnSpc>
                <a:spcPts val="4043"/>
              </a:lnSpc>
            </a:pPr>
            <a:endParaRPr lang="en-US" sz="4043" dirty="0">
              <a:solidFill>
                <a:srgbClr val="6B002A"/>
              </a:solidFill>
              <a:latin typeface="Playfair Display 2 Bold"/>
            </a:endParaRPr>
          </a:p>
          <a:p>
            <a:pPr marL="872923" lvl="1" indent="-436462">
              <a:lnSpc>
                <a:spcPts val="4043"/>
              </a:lnSpc>
              <a:buFont typeface="Arial"/>
              <a:buChar char="•"/>
            </a:pPr>
            <a:r>
              <a:rPr lang="en-US" sz="4043" dirty="0">
                <a:solidFill>
                  <a:srgbClr val="6B002A"/>
                </a:solidFill>
                <a:latin typeface="Playfair Display 2 Bold"/>
              </a:rPr>
              <a:t>HUDA BEAUTY is a cosmetics line that was launched in 2013 by Huda </a:t>
            </a:r>
            <a:r>
              <a:rPr lang="en-US" sz="4043" dirty="0" err="1">
                <a:solidFill>
                  <a:srgbClr val="6B002A"/>
                </a:solidFill>
                <a:latin typeface="Playfair Display 2 Bold"/>
              </a:rPr>
              <a:t>Kattan</a:t>
            </a:r>
            <a:r>
              <a:rPr lang="en-US" sz="4043" dirty="0">
                <a:solidFill>
                  <a:srgbClr val="6B002A"/>
                </a:solidFill>
                <a:latin typeface="Playfair Display 2 Bold"/>
              </a:rPr>
              <a:t>. </a:t>
            </a:r>
          </a:p>
          <a:p>
            <a:pPr marL="436461" lvl="1">
              <a:lnSpc>
                <a:spcPts val="4043"/>
              </a:lnSpc>
            </a:pPr>
            <a:endParaRPr lang="en-US" sz="4043" dirty="0">
              <a:solidFill>
                <a:srgbClr val="6B002A"/>
              </a:solidFill>
              <a:latin typeface="Playfair Display 2 Bold"/>
            </a:endParaRPr>
          </a:p>
          <a:p>
            <a:pPr marL="872923" lvl="1" indent="-436462">
              <a:lnSpc>
                <a:spcPts val="4043"/>
              </a:lnSpc>
              <a:buFont typeface="Arial"/>
              <a:buChar char="•"/>
            </a:pPr>
            <a:r>
              <a:rPr lang="en-US" sz="4043" dirty="0">
                <a:solidFill>
                  <a:srgbClr val="6B002A"/>
                </a:solidFill>
                <a:latin typeface="Playfair Display 2 Bold"/>
              </a:rPr>
              <a:t>In 2017, Huda </a:t>
            </a:r>
            <a:r>
              <a:rPr lang="en-US" sz="4043" dirty="0" err="1">
                <a:solidFill>
                  <a:srgbClr val="6B002A"/>
                </a:solidFill>
                <a:latin typeface="Playfair Display 2 Bold"/>
              </a:rPr>
              <a:t>Kattan</a:t>
            </a:r>
            <a:r>
              <a:rPr lang="en-US" sz="4043" dirty="0">
                <a:solidFill>
                  <a:srgbClr val="6B002A"/>
                </a:solidFill>
                <a:latin typeface="Playfair Display 2 Bold"/>
              </a:rPr>
              <a:t> was chosen as one of the “Top Three beauty Influencers” by Forbes. </a:t>
            </a:r>
          </a:p>
          <a:p>
            <a:pPr marL="436461" lvl="1">
              <a:lnSpc>
                <a:spcPts val="4043"/>
              </a:lnSpc>
            </a:pPr>
            <a:endParaRPr lang="en-US" sz="4043" dirty="0">
              <a:solidFill>
                <a:srgbClr val="6B002A"/>
              </a:solidFill>
              <a:latin typeface="Playfair Display 2 Bold"/>
            </a:endParaRPr>
          </a:p>
          <a:p>
            <a:pPr marL="872923" lvl="1" indent="-436462">
              <a:lnSpc>
                <a:spcPts val="4043"/>
              </a:lnSpc>
              <a:buFont typeface="Arial"/>
              <a:buChar char="•"/>
            </a:pPr>
            <a:r>
              <a:rPr lang="en-US" sz="4043" dirty="0">
                <a:solidFill>
                  <a:srgbClr val="6B002A"/>
                </a:solidFill>
                <a:latin typeface="Playfair Display 2 Bold"/>
              </a:rPr>
              <a:t>Huda Beauty has entered the Indian market with an exclusive partnership with India’s leading beauty platform </a:t>
            </a:r>
            <a:r>
              <a:rPr lang="en-US" sz="4043" dirty="0" err="1">
                <a:solidFill>
                  <a:srgbClr val="6B002A"/>
                </a:solidFill>
                <a:latin typeface="Playfair Display 2 Bold"/>
              </a:rPr>
              <a:t>Nykaa</a:t>
            </a:r>
            <a:r>
              <a:rPr lang="en-US" sz="4043" dirty="0">
                <a:solidFill>
                  <a:srgbClr val="6B002A"/>
                </a:solidFill>
                <a:latin typeface="Playfair Display 2 Bold"/>
              </a:rPr>
              <a:t>.</a:t>
            </a:r>
          </a:p>
          <a:p>
            <a:pPr>
              <a:lnSpc>
                <a:spcPts val="4043"/>
              </a:lnSpc>
            </a:pPr>
            <a:endParaRPr lang="en-US" sz="4043" dirty="0">
              <a:solidFill>
                <a:srgbClr val="6B002A"/>
              </a:solidFill>
              <a:latin typeface="Playfair Display 2 Bold"/>
            </a:endParaRPr>
          </a:p>
          <a:p>
            <a:pPr>
              <a:lnSpc>
                <a:spcPts val="4043"/>
              </a:lnSpc>
            </a:pPr>
            <a:endParaRPr lang="en-US" sz="4043" dirty="0">
              <a:solidFill>
                <a:srgbClr val="6B002A"/>
              </a:solidFill>
              <a:latin typeface="Playfair Display 2 Bo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grpSp>
        <p:nvGrpSpPr>
          <p:cNvPr id="2" name="Group 2"/>
          <p:cNvGrpSpPr/>
          <p:nvPr/>
        </p:nvGrpSpPr>
        <p:grpSpPr>
          <a:xfrm>
            <a:off x="581841" y="603460"/>
            <a:ext cx="17124319" cy="9080080"/>
            <a:chOff x="0" y="0"/>
            <a:chExt cx="22832425" cy="12106774"/>
          </a:xfrm>
        </p:grpSpPr>
        <p:sp>
          <p:nvSpPr>
            <p:cNvPr id="3" name="AutoShape 3"/>
            <p:cNvSpPr/>
            <p:nvPr/>
          </p:nvSpPr>
          <p:spPr>
            <a:xfrm flipV="1">
              <a:off x="8251640" y="7208095"/>
              <a:ext cx="1103506" cy="2092"/>
            </a:xfrm>
            <a:prstGeom prst="line">
              <a:avLst/>
            </a:prstGeom>
            <a:ln w="50800" cap="flat">
              <a:solidFill>
                <a:srgbClr val="59291B"/>
              </a:solidFill>
              <a:prstDash val="solid"/>
              <a:headEnd type="none" w="sm" len="sm"/>
              <a:tailEnd type="none" w="sm" len="sm"/>
            </a:ln>
          </p:spPr>
        </p:sp>
        <p:sp>
          <p:nvSpPr>
            <p:cNvPr id="4" name="AutoShape 4"/>
            <p:cNvSpPr/>
            <p:nvPr/>
          </p:nvSpPr>
          <p:spPr>
            <a:xfrm flipH="1">
              <a:off x="13834914" y="7208095"/>
              <a:ext cx="977011" cy="0"/>
            </a:xfrm>
            <a:prstGeom prst="line">
              <a:avLst/>
            </a:prstGeom>
            <a:ln w="50800" cap="flat">
              <a:solidFill>
                <a:srgbClr val="59291B"/>
              </a:solidFill>
              <a:prstDash val="solid"/>
              <a:headEnd type="none" w="sm" len="sm"/>
              <a:tailEnd type="none" w="sm" len="sm"/>
            </a:ln>
          </p:spPr>
        </p:sp>
        <p:grpSp>
          <p:nvGrpSpPr>
            <p:cNvPr id="5" name="Group 5"/>
            <p:cNvGrpSpPr/>
            <p:nvPr/>
          </p:nvGrpSpPr>
          <p:grpSpPr>
            <a:xfrm>
              <a:off x="17502247" y="2091944"/>
              <a:ext cx="4759557" cy="3604232"/>
              <a:chOff x="0" y="0"/>
              <a:chExt cx="940159" cy="711947"/>
            </a:xfrm>
          </p:grpSpPr>
          <p:sp>
            <p:nvSpPr>
              <p:cNvPr id="6" name="Freeform 6"/>
              <p:cNvSpPr/>
              <p:nvPr/>
            </p:nvSpPr>
            <p:spPr>
              <a:xfrm>
                <a:off x="0" y="0"/>
                <a:ext cx="940159" cy="711947"/>
              </a:xfrm>
              <a:custGeom>
                <a:avLst/>
                <a:gdLst/>
                <a:ahLst/>
                <a:cxnLst/>
                <a:rect l="l" t="t" r="r" b="b"/>
                <a:pathLst>
                  <a:path w="940159" h="711947">
                    <a:moveTo>
                      <a:pt x="6506" y="0"/>
                    </a:moveTo>
                    <a:lnTo>
                      <a:pt x="933653" y="0"/>
                    </a:lnTo>
                    <a:cubicBezTo>
                      <a:pt x="937246" y="0"/>
                      <a:pt x="940159" y="2913"/>
                      <a:pt x="940159" y="6506"/>
                    </a:cubicBezTo>
                    <a:lnTo>
                      <a:pt x="940159" y="705441"/>
                    </a:lnTo>
                    <a:cubicBezTo>
                      <a:pt x="940159" y="709034"/>
                      <a:pt x="937246" y="711947"/>
                      <a:pt x="933653" y="711947"/>
                    </a:cubicBezTo>
                    <a:lnTo>
                      <a:pt x="6506" y="711947"/>
                    </a:lnTo>
                    <a:cubicBezTo>
                      <a:pt x="2913" y="711947"/>
                      <a:pt x="0" y="709034"/>
                      <a:pt x="0" y="705441"/>
                    </a:cubicBezTo>
                    <a:lnTo>
                      <a:pt x="0" y="6506"/>
                    </a:lnTo>
                    <a:cubicBezTo>
                      <a:pt x="0" y="2913"/>
                      <a:pt x="2913" y="0"/>
                      <a:pt x="6506" y="0"/>
                    </a:cubicBezTo>
                    <a:close/>
                  </a:path>
                </a:pathLst>
              </a:custGeom>
              <a:solidFill>
                <a:srgbClr val="A88F83"/>
              </a:solidFill>
            </p:spPr>
          </p:sp>
          <p:sp>
            <p:nvSpPr>
              <p:cNvPr id="7" name="TextBox 7"/>
              <p:cNvSpPr txBox="1"/>
              <p:nvPr/>
            </p:nvSpPr>
            <p:spPr>
              <a:xfrm>
                <a:off x="0" y="-66675"/>
                <a:ext cx="940159" cy="778622"/>
              </a:xfrm>
              <a:prstGeom prst="rect">
                <a:avLst/>
              </a:prstGeom>
            </p:spPr>
            <p:txBody>
              <a:bodyPr lIns="50800" tIns="50800" rIns="50800" bIns="50800" rtlCol="0" anchor="ctr"/>
              <a:lstStyle/>
              <a:p>
                <a:pPr algn="ctr">
                  <a:lnSpc>
                    <a:spcPts val="3000"/>
                  </a:lnSpc>
                </a:pPr>
                <a:endParaRPr/>
              </a:p>
            </p:txBody>
          </p:sp>
        </p:grpSp>
        <p:grpSp>
          <p:nvGrpSpPr>
            <p:cNvPr id="8" name="Group 8"/>
            <p:cNvGrpSpPr/>
            <p:nvPr/>
          </p:nvGrpSpPr>
          <p:grpSpPr>
            <a:xfrm>
              <a:off x="17382653" y="9084981"/>
              <a:ext cx="5449772" cy="3021793"/>
              <a:chOff x="0" y="0"/>
              <a:chExt cx="1076498" cy="596897"/>
            </a:xfrm>
          </p:grpSpPr>
          <p:sp>
            <p:nvSpPr>
              <p:cNvPr id="9" name="Freeform 9"/>
              <p:cNvSpPr/>
              <p:nvPr/>
            </p:nvSpPr>
            <p:spPr>
              <a:xfrm>
                <a:off x="0" y="0"/>
                <a:ext cx="1076498" cy="596897"/>
              </a:xfrm>
              <a:custGeom>
                <a:avLst/>
                <a:gdLst/>
                <a:ahLst/>
                <a:cxnLst/>
                <a:rect l="l" t="t" r="r" b="b"/>
                <a:pathLst>
                  <a:path w="1076498" h="596897">
                    <a:moveTo>
                      <a:pt x="5682" y="0"/>
                    </a:moveTo>
                    <a:lnTo>
                      <a:pt x="1070816" y="0"/>
                    </a:lnTo>
                    <a:cubicBezTo>
                      <a:pt x="1072323" y="0"/>
                      <a:pt x="1073768" y="599"/>
                      <a:pt x="1074834" y="1664"/>
                    </a:cubicBezTo>
                    <a:cubicBezTo>
                      <a:pt x="1075899" y="2730"/>
                      <a:pt x="1076498" y="4175"/>
                      <a:pt x="1076498" y="5682"/>
                    </a:cubicBezTo>
                    <a:lnTo>
                      <a:pt x="1076498" y="591215"/>
                    </a:lnTo>
                    <a:cubicBezTo>
                      <a:pt x="1076498" y="592722"/>
                      <a:pt x="1075899" y="594167"/>
                      <a:pt x="1074834" y="595233"/>
                    </a:cubicBezTo>
                    <a:cubicBezTo>
                      <a:pt x="1073768" y="596299"/>
                      <a:pt x="1072323" y="596897"/>
                      <a:pt x="1070816" y="596897"/>
                    </a:cubicBezTo>
                    <a:lnTo>
                      <a:pt x="5682" y="596897"/>
                    </a:lnTo>
                    <a:cubicBezTo>
                      <a:pt x="2544" y="596897"/>
                      <a:pt x="0" y="594353"/>
                      <a:pt x="0" y="591215"/>
                    </a:cubicBezTo>
                    <a:lnTo>
                      <a:pt x="0" y="5682"/>
                    </a:lnTo>
                    <a:cubicBezTo>
                      <a:pt x="0" y="4175"/>
                      <a:pt x="599" y="2730"/>
                      <a:pt x="1664" y="1664"/>
                    </a:cubicBezTo>
                    <a:cubicBezTo>
                      <a:pt x="2730" y="599"/>
                      <a:pt x="4175" y="0"/>
                      <a:pt x="5682" y="0"/>
                    </a:cubicBezTo>
                    <a:close/>
                  </a:path>
                </a:pathLst>
              </a:custGeom>
              <a:solidFill>
                <a:srgbClr val="A88F83"/>
              </a:solidFill>
            </p:spPr>
          </p:sp>
          <p:sp>
            <p:nvSpPr>
              <p:cNvPr id="10" name="TextBox 10"/>
              <p:cNvSpPr txBox="1"/>
              <p:nvPr/>
            </p:nvSpPr>
            <p:spPr>
              <a:xfrm>
                <a:off x="0" y="-66675"/>
                <a:ext cx="1076498" cy="663572"/>
              </a:xfrm>
              <a:prstGeom prst="rect">
                <a:avLst/>
              </a:prstGeom>
            </p:spPr>
            <p:txBody>
              <a:bodyPr lIns="50800" tIns="50800" rIns="50800" bIns="50800" rtlCol="0" anchor="ctr"/>
              <a:lstStyle/>
              <a:p>
                <a:pPr algn="ctr">
                  <a:lnSpc>
                    <a:spcPts val="3000"/>
                  </a:lnSpc>
                </a:pPr>
                <a:endParaRPr/>
              </a:p>
            </p:txBody>
          </p:sp>
        </p:grpSp>
        <p:grpSp>
          <p:nvGrpSpPr>
            <p:cNvPr id="11" name="Group 11"/>
            <p:cNvGrpSpPr/>
            <p:nvPr/>
          </p:nvGrpSpPr>
          <p:grpSpPr>
            <a:xfrm>
              <a:off x="9355146" y="4968211"/>
              <a:ext cx="4479768" cy="447976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291B"/>
              </a:solidFill>
            </p:spPr>
          </p:sp>
          <p:sp>
            <p:nvSpPr>
              <p:cNvPr id="13" name="TextBox 13"/>
              <p:cNvSpPr txBox="1"/>
              <p:nvPr/>
            </p:nvSpPr>
            <p:spPr>
              <a:xfrm>
                <a:off x="76200" y="0"/>
                <a:ext cx="660400" cy="736600"/>
              </a:xfrm>
              <a:prstGeom prst="rect">
                <a:avLst/>
              </a:prstGeom>
            </p:spPr>
            <p:txBody>
              <a:bodyPr lIns="50800" tIns="50800" rIns="50800" bIns="50800" rtlCol="0" anchor="ctr"/>
              <a:lstStyle/>
              <a:p>
                <a:pPr algn="ctr">
                  <a:lnSpc>
                    <a:spcPts val="3899"/>
                  </a:lnSpc>
                </a:pPr>
                <a:endParaRPr/>
              </a:p>
            </p:txBody>
          </p:sp>
        </p:grpSp>
        <p:grpSp>
          <p:nvGrpSpPr>
            <p:cNvPr id="14" name="Group 14"/>
            <p:cNvGrpSpPr/>
            <p:nvPr/>
          </p:nvGrpSpPr>
          <p:grpSpPr>
            <a:xfrm>
              <a:off x="0" y="9195281"/>
              <a:ext cx="4685311" cy="2911493"/>
              <a:chOff x="0" y="0"/>
              <a:chExt cx="925494" cy="575110"/>
            </a:xfrm>
          </p:grpSpPr>
          <p:sp>
            <p:nvSpPr>
              <p:cNvPr id="15" name="Freeform 15"/>
              <p:cNvSpPr/>
              <p:nvPr/>
            </p:nvSpPr>
            <p:spPr>
              <a:xfrm>
                <a:off x="0" y="0"/>
                <a:ext cx="925494" cy="575110"/>
              </a:xfrm>
              <a:custGeom>
                <a:avLst/>
                <a:gdLst/>
                <a:ahLst/>
                <a:cxnLst/>
                <a:rect l="l" t="t" r="r" b="b"/>
                <a:pathLst>
                  <a:path w="925494" h="575110">
                    <a:moveTo>
                      <a:pt x="6610" y="0"/>
                    </a:moveTo>
                    <a:lnTo>
                      <a:pt x="918884" y="0"/>
                    </a:lnTo>
                    <a:cubicBezTo>
                      <a:pt x="920637" y="0"/>
                      <a:pt x="922318" y="696"/>
                      <a:pt x="923558" y="1936"/>
                    </a:cubicBezTo>
                    <a:cubicBezTo>
                      <a:pt x="924797" y="3175"/>
                      <a:pt x="925494" y="4857"/>
                      <a:pt x="925494" y="6610"/>
                    </a:cubicBezTo>
                    <a:lnTo>
                      <a:pt x="925494" y="568500"/>
                    </a:lnTo>
                    <a:cubicBezTo>
                      <a:pt x="925494" y="572150"/>
                      <a:pt x="922534" y="575110"/>
                      <a:pt x="918884" y="575110"/>
                    </a:cubicBezTo>
                    <a:lnTo>
                      <a:pt x="6610" y="575110"/>
                    </a:lnTo>
                    <a:cubicBezTo>
                      <a:pt x="4857" y="575110"/>
                      <a:pt x="3175" y="574413"/>
                      <a:pt x="1936" y="573174"/>
                    </a:cubicBezTo>
                    <a:cubicBezTo>
                      <a:pt x="696" y="571934"/>
                      <a:pt x="0" y="570253"/>
                      <a:pt x="0" y="568500"/>
                    </a:cubicBezTo>
                    <a:lnTo>
                      <a:pt x="0" y="6610"/>
                    </a:lnTo>
                    <a:cubicBezTo>
                      <a:pt x="0" y="2959"/>
                      <a:pt x="2959" y="0"/>
                      <a:pt x="6610" y="0"/>
                    </a:cubicBezTo>
                    <a:close/>
                  </a:path>
                </a:pathLst>
              </a:custGeom>
              <a:solidFill>
                <a:srgbClr val="A88F83"/>
              </a:solidFill>
            </p:spPr>
          </p:sp>
          <p:sp>
            <p:nvSpPr>
              <p:cNvPr id="16" name="TextBox 16"/>
              <p:cNvSpPr txBox="1"/>
              <p:nvPr/>
            </p:nvSpPr>
            <p:spPr>
              <a:xfrm>
                <a:off x="0" y="-66675"/>
                <a:ext cx="925494" cy="641785"/>
              </a:xfrm>
              <a:prstGeom prst="rect">
                <a:avLst/>
              </a:prstGeom>
            </p:spPr>
            <p:txBody>
              <a:bodyPr lIns="50800" tIns="50800" rIns="50800" bIns="50800" rtlCol="0" anchor="ctr"/>
              <a:lstStyle/>
              <a:p>
                <a:pPr algn="ctr">
                  <a:lnSpc>
                    <a:spcPts val="3000"/>
                  </a:lnSpc>
                </a:pPr>
                <a:endParaRPr/>
              </a:p>
            </p:txBody>
          </p:sp>
        </p:grpSp>
        <p:grpSp>
          <p:nvGrpSpPr>
            <p:cNvPr id="17" name="Group 17"/>
            <p:cNvGrpSpPr/>
            <p:nvPr/>
          </p:nvGrpSpPr>
          <p:grpSpPr>
            <a:xfrm>
              <a:off x="0" y="1975956"/>
              <a:ext cx="4439748" cy="3686687"/>
              <a:chOff x="0" y="0"/>
              <a:chExt cx="876987" cy="728234"/>
            </a:xfrm>
          </p:grpSpPr>
          <p:sp>
            <p:nvSpPr>
              <p:cNvPr id="18" name="Freeform 18"/>
              <p:cNvSpPr/>
              <p:nvPr/>
            </p:nvSpPr>
            <p:spPr>
              <a:xfrm>
                <a:off x="0" y="0"/>
                <a:ext cx="876987" cy="728234"/>
              </a:xfrm>
              <a:custGeom>
                <a:avLst/>
                <a:gdLst/>
                <a:ahLst/>
                <a:cxnLst/>
                <a:rect l="l" t="t" r="r" b="b"/>
                <a:pathLst>
                  <a:path w="876987" h="728234">
                    <a:moveTo>
                      <a:pt x="6975" y="0"/>
                    </a:moveTo>
                    <a:lnTo>
                      <a:pt x="870012" y="0"/>
                    </a:lnTo>
                    <a:cubicBezTo>
                      <a:pt x="871862" y="0"/>
                      <a:pt x="873636" y="735"/>
                      <a:pt x="874944" y="2043"/>
                    </a:cubicBezTo>
                    <a:cubicBezTo>
                      <a:pt x="876252" y="3351"/>
                      <a:pt x="876987" y="5125"/>
                      <a:pt x="876987" y="6975"/>
                    </a:cubicBezTo>
                    <a:lnTo>
                      <a:pt x="876987" y="721259"/>
                    </a:lnTo>
                    <a:cubicBezTo>
                      <a:pt x="876987" y="725112"/>
                      <a:pt x="873864" y="728234"/>
                      <a:pt x="870012" y="728234"/>
                    </a:cubicBezTo>
                    <a:lnTo>
                      <a:pt x="6975" y="728234"/>
                    </a:lnTo>
                    <a:cubicBezTo>
                      <a:pt x="3123" y="728234"/>
                      <a:pt x="0" y="725112"/>
                      <a:pt x="0" y="721259"/>
                    </a:cubicBezTo>
                    <a:lnTo>
                      <a:pt x="0" y="6975"/>
                    </a:lnTo>
                    <a:cubicBezTo>
                      <a:pt x="0" y="3123"/>
                      <a:pt x="3123" y="0"/>
                      <a:pt x="6975" y="0"/>
                    </a:cubicBezTo>
                    <a:close/>
                  </a:path>
                </a:pathLst>
              </a:custGeom>
              <a:solidFill>
                <a:srgbClr val="A88F83"/>
              </a:solidFill>
            </p:spPr>
          </p:sp>
          <p:sp>
            <p:nvSpPr>
              <p:cNvPr id="19" name="TextBox 19"/>
              <p:cNvSpPr txBox="1"/>
              <p:nvPr/>
            </p:nvSpPr>
            <p:spPr>
              <a:xfrm>
                <a:off x="0" y="-66675"/>
                <a:ext cx="876987" cy="794909"/>
              </a:xfrm>
              <a:prstGeom prst="rect">
                <a:avLst/>
              </a:prstGeom>
            </p:spPr>
            <p:txBody>
              <a:bodyPr lIns="50800" tIns="50800" rIns="50800" bIns="50800" rtlCol="0" anchor="ctr"/>
              <a:lstStyle/>
              <a:p>
                <a:pPr algn="ctr">
                  <a:lnSpc>
                    <a:spcPts val="3000"/>
                  </a:lnSpc>
                </a:pPr>
                <a:endParaRPr/>
              </a:p>
            </p:txBody>
          </p:sp>
        </p:grpSp>
        <p:sp>
          <p:nvSpPr>
            <p:cNvPr id="20" name="AutoShape 20"/>
            <p:cNvSpPr/>
            <p:nvPr/>
          </p:nvSpPr>
          <p:spPr>
            <a:xfrm flipV="1">
              <a:off x="4685311" y="10609944"/>
              <a:ext cx="3566281" cy="41083"/>
            </a:xfrm>
            <a:prstGeom prst="line">
              <a:avLst/>
            </a:prstGeom>
            <a:ln w="50800" cap="flat">
              <a:solidFill>
                <a:srgbClr val="59291B"/>
              </a:solidFill>
              <a:prstDash val="solid"/>
              <a:headEnd type="none" w="sm" len="sm"/>
              <a:tailEnd type="none" w="sm" len="sm"/>
            </a:ln>
          </p:spPr>
        </p:sp>
        <p:sp>
          <p:nvSpPr>
            <p:cNvPr id="21" name="AutoShape 21"/>
            <p:cNvSpPr/>
            <p:nvPr/>
          </p:nvSpPr>
          <p:spPr>
            <a:xfrm>
              <a:off x="4439748" y="3819299"/>
              <a:ext cx="3786492" cy="45267"/>
            </a:xfrm>
            <a:prstGeom prst="line">
              <a:avLst/>
            </a:prstGeom>
            <a:ln w="50800" cap="flat">
              <a:solidFill>
                <a:srgbClr val="59291B"/>
              </a:solidFill>
              <a:prstDash val="solid"/>
              <a:headEnd type="none" w="sm" len="sm"/>
              <a:tailEnd type="none" w="sm" len="sm"/>
            </a:ln>
          </p:spPr>
        </p:sp>
        <p:sp>
          <p:nvSpPr>
            <p:cNvPr id="22" name="AutoShape 22"/>
            <p:cNvSpPr/>
            <p:nvPr/>
          </p:nvSpPr>
          <p:spPr>
            <a:xfrm flipH="1" flipV="1">
              <a:off x="14812032" y="3835830"/>
              <a:ext cx="2690215" cy="58230"/>
            </a:xfrm>
            <a:prstGeom prst="line">
              <a:avLst/>
            </a:prstGeom>
            <a:ln w="50800" cap="flat">
              <a:solidFill>
                <a:srgbClr val="59291B"/>
              </a:solidFill>
              <a:prstDash val="solid"/>
              <a:headEnd type="none" w="sm" len="sm"/>
              <a:tailEnd type="none" w="sm" len="sm"/>
            </a:ln>
          </p:spPr>
        </p:sp>
        <p:sp>
          <p:nvSpPr>
            <p:cNvPr id="23" name="AutoShape 23"/>
            <p:cNvSpPr/>
            <p:nvPr/>
          </p:nvSpPr>
          <p:spPr>
            <a:xfrm flipH="1" flipV="1">
              <a:off x="14848936" y="10580360"/>
              <a:ext cx="2533718" cy="15517"/>
            </a:xfrm>
            <a:prstGeom prst="line">
              <a:avLst/>
            </a:prstGeom>
            <a:ln w="50800" cap="flat">
              <a:solidFill>
                <a:srgbClr val="59291B"/>
              </a:solidFill>
              <a:prstDash val="solid"/>
              <a:headEnd type="none" w="sm" len="sm"/>
              <a:tailEnd type="none" w="sm" len="sm"/>
            </a:ln>
          </p:spPr>
        </p:sp>
        <p:sp>
          <p:nvSpPr>
            <p:cNvPr id="24" name="AutoShape 24"/>
            <p:cNvSpPr/>
            <p:nvPr/>
          </p:nvSpPr>
          <p:spPr>
            <a:xfrm rot="-5400000">
              <a:off x="11444094" y="7187130"/>
              <a:ext cx="6786461" cy="0"/>
            </a:xfrm>
            <a:prstGeom prst="line">
              <a:avLst/>
            </a:prstGeom>
            <a:ln w="50800" cap="flat">
              <a:solidFill>
                <a:srgbClr val="59291B"/>
              </a:solidFill>
              <a:prstDash val="solid"/>
              <a:headEnd type="none" w="sm" len="sm"/>
              <a:tailEnd type="none" w="sm" len="sm"/>
            </a:ln>
          </p:spPr>
        </p:sp>
        <p:sp>
          <p:nvSpPr>
            <p:cNvPr id="25" name="AutoShape 25"/>
            <p:cNvSpPr/>
            <p:nvPr/>
          </p:nvSpPr>
          <p:spPr>
            <a:xfrm flipV="1">
              <a:off x="8200840" y="3864566"/>
              <a:ext cx="0" cy="6786461"/>
            </a:xfrm>
            <a:prstGeom prst="line">
              <a:avLst/>
            </a:prstGeom>
            <a:ln w="50800" cap="flat">
              <a:solidFill>
                <a:srgbClr val="59291B"/>
              </a:solidFill>
              <a:prstDash val="solid"/>
              <a:headEnd type="none" w="sm" len="sm"/>
              <a:tailEnd type="none" w="sm" len="sm"/>
            </a:ln>
          </p:spPr>
        </p:sp>
        <p:sp>
          <p:nvSpPr>
            <p:cNvPr id="26" name="TextBox 26"/>
            <p:cNvSpPr txBox="1"/>
            <p:nvPr/>
          </p:nvSpPr>
          <p:spPr>
            <a:xfrm>
              <a:off x="3276540" y="161925"/>
              <a:ext cx="16830999" cy="1455207"/>
            </a:xfrm>
            <a:prstGeom prst="rect">
              <a:avLst/>
            </a:prstGeom>
          </p:spPr>
          <p:txBody>
            <a:bodyPr lIns="0" tIns="0" rIns="0" bIns="0" rtlCol="0" anchor="t">
              <a:spAutoFit/>
            </a:bodyPr>
            <a:lstStyle/>
            <a:p>
              <a:pPr>
                <a:lnSpc>
                  <a:spcPts val="7999"/>
                </a:lnSpc>
              </a:pPr>
              <a:r>
                <a:rPr lang="en-US" sz="7999" u="sng">
                  <a:solidFill>
                    <a:srgbClr val="6B002A"/>
                  </a:solidFill>
                  <a:latin typeface="Playfair Display 2 Heavy"/>
                </a:rPr>
                <a:t>Limitations of the study</a:t>
              </a:r>
            </a:p>
          </p:txBody>
        </p:sp>
        <p:sp>
          <p:nvSpPr>
            <p:cNvPr id="27" name="TextBox 27"/>
            <p:cNvSpPr txBox="1"/>
            <p:nvPr/>
          </p:nvSpPr>
          <p:spPr>
            <a:xfrm>
              <a:off x="0" y="2689165"/>
              <a:ext cx="4439748" cy="1590977"/>
            </a:xfrm>
            <a:prstGeom prst="rect">
              <a:avLst/>
            </a:prstGeom>
          </p:spPr>
          <p:txBody>
            <a:bodyPr lIns="0" tIns="0" rIns="0" bIns="0" rtlCol="0" anchor="t">
              <a:spAutoFit/>
            </a:bodyPr>
            <a:lstStyle/>
            <a:p>
              <a:pPr>
                <a:lnSpc>
                  <a:spcPts val="4508"/>
                </a:lnSpc>
              </a:pPr>
              <a:r>
                <a:rPr lang="en-US" sz="4508">
                  <a:solidFill>
                    <a:srgbClr val="6B002A"/>
                  </a:solidFill>
                  <a:latin typeface="Playfair Display 2 Bold"/>
                </a:rPr>
                <a:t>Time Consuming</a:t>
              </a:r>
            </a:p>
          </p:txBody>
        </p:sp>
        <p:sp>
          <p:nvSpPr>
            <p:cNvPr id="28" name="TextBox 28"/>
            <p:cNvSpPr txBox="1"/>
            <p:nvPr/>
          </p:nvSpPr>
          <p:spPr>
            <a:xfrm>
              <a:off x="245564" y="9533704"/>
              <a:ext cx="4439748" cy="2352977"/>
            </a:xfrm>
            <a:prstGeom prst="rect">
              <a:avLst/>
            </a:prstGeom>
          </p:spPr>
          <p:txBody>
            <a:bodyPr lIns="0" tIns="0" rIns="0" bIns="0" rtlCol="0" anchor="t">
              <a:spAutoFit/>
            </a:bodyPr>
            <a:lstStyle/>
            <a:p>
              <a:pPr>
                <a:lnSpc>
                  <a:spcPts val="4508"/>
                </a:lnSpc>
              </a:pPr>
              <a:r>
                <a:rPr lang="en-US" sz="4508">
                  <a:solidFill>
                    <a:srgbClr val="6B002A"/>
                  </a:solidFill>
                  <a:latin typeface="Playfair Display 2 Bold"/>
                </a:rPr>
                <a:t>Some have </a:t>
              </a:r>
            </a:p>
            <a:p>
              <a:pPr>
                <a:lnSpc>
                  <a:spcPts val="4508"/>
                </a:lnSpc>
              </a:pPr>
              <a:r>
                <a:rPr lang="en-US" sz="4508">
                  <a:solidFill>
                    <a:srgbClr val="6B002A"/>
                  </a:solidFill>
                  <a:latin typeface="Playfair Display 2 Bold"/>
                </a:rPr>
                <a:t>Declined to </a:t>
              </a:r>
            </a:p>
            <a:p>
              <a:pPr>
                <a:lnSpc>
                  <a:spcPts val="4508"/>
                </a:lnSpc>
              </a:pPr>
              <a:r>
                <a:rPr lang="en-US" sz="4508">
                  <a:solidFill>
                    <a:srgbClr val="6B002A"/>
                  </a:solidFill>
                  <a:latin typeface="Playfair Display 2 Bold"/>
                </a:rPr>
                <a:t>fill the form</a:t>
              </a:r>
            </a:p>
          </p:txBody>
        </p:sp>
        <p:sp>
          <p:nvSpPr>
            <p:cNvPr id="29" name="TextBox 29"/>
            <p:cNvSpPr txBox="1"/>
            <p:nvPr/>
          </p:nvSpPr>
          <p:spPr>
            <a:xfrm>
              <a:off x="17662151" y="2615234"/>
              <a:ext cx="4439748" cy="2352977"/>
            </a:xfrm>
            <a:prstGeom prst="rect">
              <a:avLst/>
            </a:prstGeom>
          </p:spPr>
          <p:txBody>
            <a:bodyPr lIns="0" tIns="0" rIns="0" bIns="0" rtlCol="0" anchor="t">
              <a:spAutoFit/>
            </a:bodyPr>
            <a:lstStyle/>
            <a:p>
              <a:pPr>
                <a:lnSpc>
                  <a:spcPts val="4508"/>
                </a:lnSpc>
              </a:pPr>
              <a:r>
                <a:rPr lang="en-US" sz="4508">
                  <a:solidFill>
                    <a:srgbClr val="6B002A"/>
                  </a:solidFill>
                  <a:latin typeface="Playfair Display 2 Bold"/>
                </a:rPr>
                <a:t>Some may have filled </a:t>
              </a:r>
            </a:p>
            <a:p>
              <a:pPr>
                <a:lnSpc>
                  <a:spcPts val="4508"/>
                </a:lnSpc>
              </a:pPr>
              <a:r>
                <a:rPr lang="en-US" sz="4508">
                  <a:solidFill>
                    <a:srgbClr val="6B002A"/>
                  </a:solidFill>
                  <a:latin typeface="Playfair Display 2 Bold"/>
                </a:rPr>
                <a:t>wrong data</a:t>
              </a:r>
            </a:p>
          </p:txBody>
        </p:sp>
        <p:sp>
          <p:nvSpPr>
            <p:cNvPr id="30" name="TextBox 30"/>
            <p:cNvSpPr txBox="1"/>
            <p:nvPr/>
          </p:nvSpPr>
          <p:spPr>
            <a:xfrm>
              <a:off x="17822056" y="9446734"/>
              <a:ext cx="4439748" cy="2352977"/>
            </a:xfrm>
            <a:prstGeom prst="rect">
              <a:avLst/>
            </a:prstGeom>
          </p:spPr>
          <p:txBody>
            <a:bodyPr lIns="0" tIns="0" rIns="0" bIns="0" rtlCol="0" anchor="t">
              <a:spAutoFit/>
            </a:bodyPr>
            <a:lstStyle/>
            <a:p>
              <a:pPr>
                <a:lnSpc>
                  <a:spcPts val="4508"/>
                </a:lnSpc>
              </a:pPr>
              <a:r>
                <a:rPr lang="en-US" sz="4508">
                  <a:solidFill>
                    <a:srgbClr val="6B002A"/>
                  </a:solidFill>
                  <a:latin typeface="Playfair Display 2 Bold"/>
                </a:rPr>
                <a:t>May lead to wrong conclusions</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C75C61"/>
        </a:solidFill>
        <a:effectLst/>
      </p:bgPr>
    </p:bg>
    <p:spTree>
      <p:nvGrpSpPr>
        <p:cNvPr id="1" name=""/>
        <p:cNvGrpSpPr/>
        <p:nvPr/>
      </p:nvGrpSpPr>
      <p:grpSpPr>
        <a:xfrm>
          <a:off x="0" y="0"/>
          <a:ext cx="0" cy="0"/>
          <a:chOff x="0" y="0"/>
          <a:chExt cx="0" cy="0"/>
        </a:xfrm>
      </p:grpSpPr>
      <p:sp>
        <p:nvSpPr>
          <p:cNvPr id="2" name="Freeform 2"/>
          <p:cNvSpPr/>
          <p:nvPr/>
        </p:nvSpPr>
        <p:spPr>
          <a:xfrm>
            <a:off x="-5555966" y="-119728"/>
            <a:ext cx="10212185" cy="10287000"/>
          </a:xfrm>
          <a:custGeom>
            <a:avLst/>
            <a:gdLst/>
            <a:ahLst/>
            <a:cxnLst/>
            <a:rect l="l" t="t" r="r" b="b"/>
            <a:pathLst>
              <a:path w="10212185" h="10287000">
                <a:moveTo>
                  <a:pt x="0" y="0"/>
                </a:moveTo>
                <a:lnTo>
                  <a:pt x="10212186" y="0"/>
                </a:lnTo>
                <a:lnTo>
                  <a:pt x="10212186" y="10287000"/>
                </a:lnTo>
                <a:lnTo>
                  <a:pt x="0" y="10287000"/>
                </a:lnTo>
                <a:lnTo>
                  <a:pt x="0" y="0"/>
                </a:lnTo>
                <a:close/>
              </a:path>
            </a:pathLst>
          </a:custGeom>
          <a:blipFill>
            <a:blip r:embed="rId2" cstate="print">
              <a:alphaModFix amt="6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734518" y="3162120"/>
            <a:ext cx="3720324" cy="3010080"/>
          </a:xfrm>
          <a:custGeom>
            <a:avLst/>
            <a:gdLst/>
            <a:ahLst/>
            <a:cxnLst/>
            <a:rect l="l" t="t" r="r" b="b"/>
            <a:pathLst>
              <a:path w="3720324" h="3010080">
                <a:moveTo>
                  <a:pt x="0" y="0"/>
                </a:moveTo>
                <a:lnTo>
                  <a:pt x="3720325" y="0"/>
                </a:lnTo>
                <a:lnTo>
                  <a:pt x="3720325" y="3010080"/>
                </a:lnTo>
                <a:lnTo>
                  <a:pt x="0" y="3010080"/>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4" name="Freeform 4"/>
          <p:cNvSpPr/>
          <p:nvPr/>
        </p:nvSpPr>
        <p:spPr>
          <a:xfrm rot="-3146037">
            <a:off x="14980075" y="7200900"/>
            <a:ext cx="3927764" cy="4114800"/>
          </a:xfrm>
          <a:custGeom>
            <a:avLst/>
            <a:gdLst/>
            <a:ahLst/>
            <a:cxnLst/>
            <a:rect l="l" t="t" r="r" b="b"/>
            <a:pathLst>
              <a:path w="3927764" h="4114800">
                <a:moveTo>
                  <a:pt x="0" y="0"/>
                </a:moveTo>
                <a:lnTo>
                  <a:pt x="3927763" y="0"/>
                </a:lnTo>
                <a:lnTo>
                  <a:pt x="3927763" y="4114800"/>
                </a:lnTo>
                <a:lnTo>
                  <a:pt x="0" y="4114800"/>
                </a:lnTo>
                <a:lnTo>
                  <a:pt x="0" y="0"/>
                </a:lnTo>
                <a:close/>
              </a:path>
            </a:pathLst>
          </a:custGeom>
          <a:blipFill>
            <a:blip r:embed="rId6" cstate="print">
              <a:alphaModFix amt="46000"/>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6084957" y="3008906"/>
            <a:ext cx="10221989" cy="3438374"/>
          </a:xfrm>
          <a:prstGeom prst="rect">
            <a:avLst/>
          </a:prstGeom>
        </p:spPr>
        <p:txBody>
          <a:bodyPr lIns="0" tIns="0" rIns="0" bIns="0" rtlCol="0" anchor="t">
            <a:spAutoFit/>
          </a:bodyPr>
          <a:lstStyle/>
          <a:p>
            <a:pPr algn="ctr">
              <a:lnSpc>
                <a:spcPts val="13212"/>
              </a:lnSpc>
            </a:pPr>
            <a:r>
              <a:rPr lang="en-US" sz="13212">
                <a:solidFill>
                  <a:srgbClr val="59291B"/>
                </a:solidFill>
                <a:latin typeface="Playfair Display 1 Bold Italics"/>
              </a:rPr>
              <a:t>Findings and </a:t>
            </a:r>
          </a:p>
          <a:p>
            <a:pPr algn="ctr">
              <a:lnSpc>
                <a:spcPts val="13212"/>
              </a:lnSpc>
            </a:pPr>
            <a:r>
              <a:rPr lang="en-US" sz="13212">
                <a:solidFill>
                  <a:srgbClr val="59291B"/>
                </a:solidFill>
                <a:latin typeface="Playfair Display 1 Bold Italics"/>
              </a:rPr>
              <a:t>Analysis</a:t>
            </a:r>
          </a:p>
        </p:txBody>
      </p:sp>
      <p:sp>
        <p:nvSpPr>
          <p:cNvPr id="6" name="Freeform 6"/>
          <p:cNvSpPr/>
          <p:nvPr/>
        </p:nvSpPr>
        <p:spPr>
          <a:xfrm rot="-8990002">
            <a:off x="15076420" y="-1028700"/>
            <a:ext cx="3927764" cy="4114800"/>
          </a:xfrm>
          <a:custGeom>
            <a:avLst/>
            <a:gdLst/>
            <a:ahLst/>
            <a:cxnLst/>
            <a:rect l="l" t="t" r="r" b="b"/>
            <a:pathLst>
              <a:path w="3927764" h="4114800">
                <a:moveTo>
                  <a:pt x="0" y="0"/>
                </a:moveTo>
                <a:lnTo>
                  <a:pt x="3927763" y="0"/>
                </a:lnTo>
                <a:lnTo>
                  <a:pt x="3927763" y="4114800"/>
                </a:lnTo>
                <a:lnTo>
                  <a:pt x="0" y="4114800"/>
                </a:lnTo>
                <a:lnTo>
                  <a:pt x="0" y="0"/>
                </a:lnTo>
                <a:close/>
              </a:path>
            </a:pathLst>
          </a:custGeom>
          <a:blipFill>
            <a:blip r:embed="rId6" cstate="print">
              <a:alphaModFix amt="46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l="-20312" r="-20312"/>
            </a:stretch>
          </a:blipFill>
        </p:spPr>
      </p:sp>
      <p:grpSp>
        <p:nvGrpSpPr>
          <p:cNvPr id="3" name="Group 3"/>
          <p:cNvGrpSpPr/>
          <p:nvPr/>
        </p:nvGrpSpPr>
        <p:grpSpPr>
          <a:xfrm>
            <a:off x="-51435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C75C61"/>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351432" y="0"/>
            <a:ext cx="3936568" cy="3893623"/>
          </a:xfrm>
          <a:custGeom>
            <a:avLst/>
            <a:gdLst/>
            <a:ahLst/>
            <a:cxnLst/>
            <a:rect l="l" t="t" r="r" b="b"/>
            <a:pathLst>
              <a:path w="3936568" h="3893623">
                <a:moveTo>
                  <a:pt x="0" y="0"/>
                </a:moveTo>
                <a:lnTo>
                  <a:pt x="3936568" y="0"/>
                </a:lnTo>
                <a:lnTo>
                  <a:pt x="3936568" y="3893623"/>
                </a:lnTo>
                <a:lnTo>
                  <a:pt x="0" y="3893623"/>
                </a:lnTo>
                <a:lnTo>
                  <a:pt x="0" y="0"/>
                </a:lnTo>
                <a:close/>
              </a:path>
            </a:pathLst>
          </a:custGeom>
          <a:blipFill>
            <a:blip r:embed="rId3" cstate="print">
              <a:alphaModFix amt="37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361950" y="152400"/>
            <a:ext cx="3086100" cy="10287000"/>
            <a:chOff x="0" y="0"/>
            <a:chExt cx="812800" cy="2709333"/>
          </a:xfrm>
        </p:grpSpPr>
        <p:sp>
          <p:nvSpPr>
            <p:cNvPr id="8" name="Freeform 8"/>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C75C61"/>
            </a:solidFill>
          </p:spPr>
        </p:sp>
        <p:sp>
          <p:nvSpPr>
            <p:cNvPr id="9" name="TextBox 9"/>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2724150" y="5953794"/>
            <a:ext cx="14809684" cy="2618741"/>
          </a:xfrm>
          <a:prstGeom prst="rect">
            <a:avLst/>
          </a:prstGeom>
        </p:spPr>
        <p:txBody>
          <a:bodyPr lIns="0" tIns="0" rIns="0" bIns="0" rtlCol="0" anchor="t">
            <a:spAutoFit/>
          </a:bodyPr>
          <a:lstStyle/>
          <a:p>
            <a:pPr marL="0" lvl="0" indent="0" algn="ctr">
              <a:lnSpc>
                <a:spcPts val="10100"/>
              </a:lnSpc>
              <a:spcBef>
                <a:spcPct val="0"/>
              </a:spcBef>
            </a:pPr>
            <a:r>
              <a:rPr lang="en-US" sz="10100" u="none" strike="noStrike">
                <a:solidFill>
                  <a:srgbClr val="59291B"/>
                </a:solidFill>
                <a:latin typeface="Playfair Display 2 Heavy"/>
              </a:rPr>
              <a:t>Finding and analysis of Secondary objectives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30157" y="-231351"/>
            <a:ext cx="19677903" cy="11603073"/>
          </a:xfrm>
          <a:prstGeom prst="rect">
            <a:avLst/>
          </a:prstGeom>
          <a:solidFill>
            <a:srgbClr val="DCAB98"/>
          </a:solidFill>
        </p:spPr>
      </p:sp>
      <p:sp>
        <p:nvSpPr>
          <p:cNvPr id="3" name="Freeform 3"/>
          <p:cNvSpPr/>
          <p:nvPr/>
        </p:nvSpPr>
        <p:spPr>
          <a:xfrm>
            <a:off x="14660317" y="6801933"/>
            <a:ext cx="3044429" cy="3481155"/>
          </a:xfrm>
          <a:custGeom>
            <a:avLst/>
            <a:gdLst/>
            <a:ahLst/>
            <a:cxnLst/>
            <a:rect l="l" t="t" r="r" b="b"/>
            <a:pathLst>
              <a:path w="3044429" h="3481155">
                <a:moveTo>
                  <a:pt x="0" y="0"/>
                </a:moveTo>
                <a:lnTo>
                  <a:pt x="3044429" y="0"/>
                </a:lnTo>
                <a:lnTo>
                  <a:pt x="3044429" y="3481156"/>
                </a:lnTo>
                <a:lnTo>
                  <a:pt x="0" y="3481156"/>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908206" y="1095375"/>
            <a:ext cx="8100589" cy="857709"/>
          </a:xfrm>
          <a:prstGeom prst="rect">
            <a:avLst/>
          </a:prstGeom>
        </p:spPr>
        <p:txBody>
          <a:bodyPr lIns="0" tIns="0" rIns="0" bIns="0" rtlCol="0" anchor="t">
            <a:spAutoFit/>
          </a:bodyPr>
          <a:lstStyle/>
          <a:p>
            <a:pPr algn="ctr">
              <a:lnSpc>
                <a:spcPts val="3331"/>
              </a:lnSpc>
            </a:pPr>
            <a:r>
              <a:rPr lang="en-US" sz="3331">
                <a:solidFill>
                  <a:srgbClr val="59291B"/>
                </a:solidFill>
                <a:latin typeface="Playfair Display 2 Bold"/>
              </a:rPr>
              <a:t>Q. 1  Are you familiar with beauty brands Rare Beauty and Bobbi Brown?</a:t>
            </a:r>
          </a:p>
        </p:txBody>
      </p:sp>
      <p:sp>
        <p:nvSpPr>
          <p:cNvPr id="5" name="Freeform 5"/>
          <p:cNvSpPr/>
          <p:nvPr/>
        </p:nvSpPr>
        <p:spPr>
          <a:xfrm flipH="1">
            <a:off x="199475" y="4587"/>
            <a:ext cx="6001749" cy="5979242"/>
          </a:xfrm>
          <a:custGeom>
            <a:avLst/>
            <a:gdLst/>
            <a:ahLst/>
            <a:cxnLst/>
            <a:rect l="l" t="t" r="r" b="b"/>
            <a:pathLst>
              <a:path w="6001749" h="5979242">
                <a:moveTo>
                  <a:pt x="6001749" y="0"/>
                </a:moveTo>
                <a:lnTo>
                  <a:pt x="0" y="0"/>
                </a:lnTo>
                <a:lnTo>
                  <a:pt x="0" y="5979242"/>
                </a:lnTo>
                <a:lnTo>
                  <a:pt x="6001749" y="5979242"/>
                </a:lnTo>
                <a:lnTo>
                  <a:pt x="6001749" y="0"/>
                </a:lnTo>
                <a:close/>
              </a:path>
            </a:pathLst>
          </a:custGeom>
          <a:blipFill>
            <a:blip r:embed="rId4" cstate="print">
              <a:alphaModFix amt="30000"/>
            </a:blip>
            <a:stretch>
              <a:fillRect/>
            </a:stretch>
          </a:blipFill>
        </p:spPr>
      </p:sp>
      <p:sp>
        <p:nvSpPr>
          <p:cNvPr id="6" name="Freeform 6"/>
          <p:cNvSpPr/>
          <p:nvPr/>
        </p:nvSpPr>
        <p:spPr>
          <a:xfrm>
            <a:off x="1028700" y="6007683"/>
            <a:ext cx="5460619" cy="4030930"/>
          </a:xfrm>
          <a:custGeom>
            <a:avLst/>
            <a:gdLst/>
            <a:ahLst/>
            <a:cxnLst/>
            <a:rect l="l" t="t" r="r" b="b"/>
            <a:pathLst>
              <a:path w="5460619" h="4030930">
                <a:moveTo>
                  <a:pt x="0" y="0"/>
                </a:moveTo>
                <a:lnTo>
                  <a:pt x="5460619" y="0"/>
                </a:lnTo>
                <a:lnTo>
                  <a:pt x="5460619" y="4030929"/>
                </a:lnTo>
                <a:lnTo>
                  <a:pt x="0" y="4030929"/>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7" name="Freeform 7"/>
          <p:cNvSpPr/>
          <p:nvPr/>
        </p:nvSpPr>
        <p:spPr>
          <a:xfrm>
            <a:off x="1028700" y="2160430"/>
            <a:ext cx="6186926" cy="3825582"/>
          </a:xfrm>
          <a:custGeom>
            <a:avLst/>
            <a:gdLst/>
            <a:ahLst/>
            <a:cxnLst/>
            <a:rect l="l" t="t" r="r" b="b"/>
            <a:pathLst>
              <a:path w="6186926" h="3825582">
                <a:moveTo>
                  <a:pt x="0" y="0"/>
                </a:moveTo>
                <a:lnTo>
                  <a:pt x="6186926" y="0"/>
                </a:lnTo>
                <a:lnTo>
                  <a:pt x="6186926" y="3825582"/>
                </a:lnTo>
                <a:lnTo>
                  <a:pt x="0" y="3825582"/>
                </a:lnTo>
                <a:lnTo>
                  <a:pt x="0" y="0"/>
                </a:lnTo>
                <a:close/>
              </a:path>
            </a:pathLst>
          </a:custGeom>
          <a:blipFill>
            <a:blip r:embed="rId7" cstate="print"/>
            <a:stretch>
              <a:fillRect/>
            </a:stretch>
          </a:blipFill>
          <a:ln w="114300" cap="rnd">
            <a:solidFill>
              <a:srgbClr val="6B002A"/>
            </a:solidFill>
            <a:prstDash val="solid"/>
            <a:round/>
          </a:ln>
        </p:spPr>
      </p:sp>
      <p:sp>
        <p:nvSpPr>
          <p:cNvPr id="8" name="TextBox 8"/>
          <p:cNvSpPr txBox="1"/>
          <p:nvPr/>
        </p:nvSpPr>
        <p:spPr>
          <a:xfrm>
            <a:off x="1147479" y="6859083"/>
            <a:ext cx="4708097" cy="2462213"/>
          </a:xfrm>
          <a:prstGeom prst="rect">
            <a:avLst/>
          </a:prstGeom>
        </p:spPr>
        <p:txBody>
          <a:bodyPr lIns="0" tIns="0" rIns="0" bIns="0" rtlCol="0" anchor="t">
            <a:spAutoFit/>
          </a:bodyPr>
          <a:lstStyle/>
          <a:p>
            <a:pPr marL="0" lvl="0" indent="0">
              <a:lnSpc>
                <a:spcPts val="3178"/>
              </a:lnSpc>
              <a:spcBef>
                <a:spcPct val="0"/>
              </a:spcBef>
            </a:pPr>
            <a:r>
              <a:rPr lang="en-US" sz="3178" u="none" strike="noStrike" dirty="0">
                <a:solidFill>
                  <a:srgbClr val="59291B"/>
                </a:solidFill>
                <a:latin typeface="Playfair Display 2 Bold"/>
              </a:rPr>
              <a:t>YES &gt; NO</a:t>
            </a:r>
          </a:p>
          <a:p>
            <a:pPr marL="0" lvl="0" indent="0">
              <a:lnSpc>
                <a:spcPts val="3178"/>
              </a:lnSpc>
              <a:spcBef>
                <a:spcPct val="0"/>
              </a:spcBef>
            </a:pPr>
            <a:r>
              <a:rPr lang="en-US" sz="3178" u="none" strike="noStrike" dirty="0">
                <a:solidFill>
                  <a:srgbClr val="59291B"/>
                </a:solidFill>
                <a:latin typeface="Playfair Display 2 Bold"/>
              </a:rPr>
              <a:t>Yes : 88.8% (177)</a:t>
            </a:r>
          </a:p>
          <a:p>
            <a:pPr marL="0" lvl="0" indent="0">
              <a:lnSpc>
                <a:spcPts val="3178"/>
              </a:lnSpc>
              <a:spcBef>
                <a:spcPct val="0"/>
              </a:spcBef>
            </a:pPr>
            <a:r>
              <a:rPr lang="en-US" sz="3178" u="none" strike="noStrike" dirty="0">
                <a:solidFill>
                  <a:srgbClr val="59291B"/>
                </a:solidFill>
                <a:latin typeface="Playfair Display 2 Bold"/>
              </a:rPr>
              <a:t>No : 11.5% (23)</a:t>
            </a:r>
          </a:p>
          <a:p>
            <a:pPr marL="0" lvl="0" indent="0">
              <a:lnSpc>
                <a:spcPts val="3178"/>
              </a:lnSpc>
              <a:spcBef>
                <a:spcPct val="0"/>
              </a:spcBef>
              <a:buFont typeface="Arial" pitchFamily="34" charset="0"/>
              <a:buChar char="•"/>
            </a:pPr>
            <a:r>
              <a:rPr lang="en-US" sz="3178" u="none" strike="noStrike" dirty="0">
                <a:solidFill>
                  <a:srgbClr val="59291B"/>
                </a:solidFill>
                <a:latin typeface="Playfair Display 2 Bold"/>
              </a:rPr>
              <a:t> Successfully established </a:t>
            </a:r>
          </a:p>
          <a:p>
            <a:pPr marL="0" lvl="0" indent="0">
              <a:lnSpc>
                <a:spcPts val="3178"/>
              </a:lnSpc>
              <a:spcBef>
                <a:spcPct val="0"/>
              </a:spcBef>
              <a:buFont typeface="Arial" pitchFamily="34" charset="0"/>
              <a:buChar char="•"/>
            </a:pPr>
            <a:r>
              <a:rPr lang="en-US" sz="3178" u="none" strike="noStrike" dirty="0">
                <a:solidFill>
                  <a:srgbClr val="59291B"/>
                </a:solidFill>
                <a:latin typeface="Playfair Display 2 Bold"/>
              </a:rPr>
              <a:t> Strong presence </a:t>
            </a:r>
          </a:p>
        </p:txBody>
      </p:sp>
      <p:sp>
        <p:nvSpPr>
          <p:cNvPr id="9" name="Freeform 9"/>
          <p:cNvSpPr/>
          <p:nvPr/>
        </p:nvSpPr>
        <p:spPr>
          <a:xfrm>
            <a:off x="10721913" y="5825587"/>
            <a:ext cx="5460619" cy="4030930"/>
          </a:xfrm>
          <a:custGeom>
            <a:avLst/>
            <a:gdLst/>
            <a:ahLst/>
            <a:cxnLst/>
            <a:rect l="l" t="t" r="r" b="b"/>
            <a:pathLst>
              <a:path w="5460619" h="4030930">
                <a:moveTo>
                  <a:pt x="0" y="0"/>
                </a:moveTo>
                <a:lnTo>
                  <a:pt x="5460619" y="0"/>
                </a:lnTo>
                <a:lnTo>
                  <a:pt x="5460619" y="4030929"/>
                </a:lnTo>
                <a:lnTo>
                  <a:pt x="0" y="4030929"/>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0707955" y="1151371"/>
            <a:ext cx="6982740" cy="801713"/>
          </a:xfrm>
          <a:prstGeom prst="rect">
            <a:avLst/>
          </a:prstGeom>
        </p:spPr>
        <p:txBody>
          <a:bodyPr lIns="0" tIns="0" rIns="0" bIns="0" rtlCol="0" anchor="t">
            <a:spAutoFit/>
          </a:bodyPr>
          <a:lstStyle/>
          <a:p>
            <a:pPr algn="ctr">
              <a:lnSpc>
                <a:spcPts val="3095"/>
              </a:lnSpc>
            </a:pPr>
            <a:r>
              <a:rPr lang="en-US" sz="3095">
                <a:solidFill>
                  <a:srgbClr val="59291B"/>
                </a:solidFill>
                <a:latin typeface="Playfair Display 2 Bold"/>
              </a:rPr>
              <a:t>Q. 2 Do you use cosmetics from Bobbi Brown and/or Rare Beauty? </a:t>
            </a:r>
          </a:p>
        </p:txBody>
      </p:sp>
      <p:sp>
        <p:nvSpPr>
          <p:cNvPr id="11" name="Freeform 11"/>
          <p:cNvSpPr/>
          <p:nvPr/>
        </p:nvSpPr>
        <p:spPr>
          <a:xfrm>
            <a:off x="10640979" y="2160430"/>
            <a:ext cx="5927478" cy="3665157"/>
          </a:xfrm>
          <a:custGeom>
            <a:avLst/>
            <a:gdLst/>
            <a:ahLst/>
            <a:cxnLst/>
            <a:rect l="l" t="t" r="r" b="b"/>
            <a:pathLst>
              <a:path w="5927478" h="3665157">
                <a:moveTo>
                  <a:pt x="0" y="0"/>
                </a:moveTo>
                <a:lnTo>
                  <a:pt x="5927478" y="0"/>
                </a:lnTo>
                <a:lnTo>
                  <a:pt x="5927478" y="3665157"/>
                </a:lnTo>
                <a:lnTo>
                  <a:pt x="0" y="3665157"/>
                </a:lnTo>
                <a:lnTo>
                  <a:pt x="0" y="0"/>
                </a:lnTo>
                <a:close/>
              </a:path>
            </a:pathLst>
          </a:custGeom>
          <a:blipFill>
            <a:blip r:embed="rId8" cstate="print"/>
            <a:stretch>
              <a:fillRect/>
            </a:stretch>
          </a:blipFill>
          <a:ln w="114300" cap="rnd">
            <a:solidFill>
              <a:srgbClr val="6B002A"/>
            </a:solidFill>
            <a:prstDash val="solid"/>
            <a:round/>
          </a:ln>
        </p:spPr>
      </p:sp>
      <p:sp>
        <p:nvSpPr>
          <p:cNvPr id="12" name="TextBox 12"/>
          <p:cNvSpPr txBox="1"/>
          <p:nvPr/>
        </p:nvSpPr>
        <p:spPr>
          <a:xfrm>
            <a:off x="11104165" y="7158546"/>
            <a:ext cx="3556153" cy="1795878"/>
          </a:xfrm>
          <a:prstGeom prst="rect">
            <a:avLst/>
          </a:prstGeom>
        </p:spPr>
        <p:txBody>
          <a:bodyPr lIns="0" tIns="0" rIns="0" bIns="0" rtlCol="0" anchor="t">
            <a:spAutoFit/>
          </a:bodyPr>
          <a:lstStyle/>
          <a:p>
            <a:pPr>
              <a:lnSpc>
                <a:spcPts val="3548"/>
              </a:lnSpc>
            </a:pPr>
            <a:r>
              <a:rPr lang="en-US" sz="3548" dirty="0">
                <a:solidFill>
                  <a:srgbClr val="59291B"/>
                </a:solidFill>
                <a:latin typeface="Playfair Display 2 Bold"/>
              </a:rPr>
              <a:t>YES &gt; NO</a:t>
            </a:r>
          </a:p>
          <a:p>
            <a:pPr algn="ctr">
              <a:lnSpc>
                <a:spcPts val="3548"/>
              </a:lnSpc>
            </a:pPr>
            <a:r>
              <a:rPr lang="en-US" sz="3548" dirty="0">
                <a:solidFill>
                  <a:srgbClr val="59291B"/>
                </a:solidFill>
                <a:latin typeface="Playfair Display 2 Bold"/>
              </a:rPr>
              <a:t>Yes: 80.50% (161)</a:t>
            </a:r>
          </a:p>
          <a:p>
            <a:pPr>
              <a:lnSpc>
                <a:spcPts val="3548"/>
              </a:lnSpc>
            </a:pPr>
            <a:r>
              <a:rPr lang="en-US" sz="3548" dirty="0">
                <a:solidFill>
                  <a:srgbClr val="59291B"/>
                </a:solidFill>
                <a:latin typeface="Playfair Display 2 Bold"/>
              </a:rPr>
              <a:t>No: 19.5% (39)</a:t>
            </a:r>
          </a:p>
          <a:p>
            <a:pPr algn="ctr">
              <a:lnSpc>
                <a:spcPts val="3548"/>
              </a:lnSpc>
              <a:spcBef>
                <a:spcPct val="0"/>
              </a:spcBef>
            </a:pPr>
            <a:endParaRPr lang="en-US" sz="3548" dirty="0">
              <a:solidFill>
                <a:srgbClr val="59291B"/>
              </a:solidFill>
              <a:latin typeface="Playfair Display 2 Bo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a:off x="14649418" y="6954134"/>
            <a:ext cx="3227658" cy="3690669"/>
          </a:xfrm>
          <a:custGeom>
            <a:avLst/>
            <a:gdLst/>
            <a:ahLst/>
            <a:cxnLst/>
            <a:rect l="l" t="t" r="r" b="b"/>
            <a:pathLst>
              <a:path w="3227658" h="3690669">
                <a:moveTo>
                  <a:pt x="0" y="0"/>
                </a:moveTo>
                <a:lnTo>
                  <a:pt x="3227658" y="0"/>
                </a:lnTo>
                <a:lnTo>
                  <a:pt x="3227658" y="3690669"/>
                </a:lnTo>
                <a:lnTo>
                  <a:pt x="0" y="3690669"/>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681753" y="-252312"/>
            <a:ext cx="6362965" cy="6339104"/>
          </a:xfrm>
          <a:custGeom>
            <a:avLst/>
            <a:gdLst/>
            <a:ahLst/>
            <a:cxnLst/>
            <a:rect l="l" t="t" r="r" b="b"/>
            <a:pathLst>
              <a:path w="6362965" h="6339104">
                <a:moveTo>
                  <a:pt x="6362966" y="0"/>
                </a:moveTo>
                <a:lnTo>
                  <a:pt x="0" y="0"/>
                </a:lnTo>
                <a:lnTo>
                  <a:pt x="0" y="6339104"/>
                </a:lnTo>
                <a:lnTo>
                  <a:pt x="6362966" y="6339104"/>
                </a:lnTo>
                <a:lnTo>
                  <a:pt x="6362966" y="0"/>
                </a:lnTo>
                <a:close/>
              </a:path>
            </a:pathLst>
          </a:custGeom>
          <a:blipFill>
            <a:blip r:embed="rId4" cstate="print">
              <a:alphaModFix amt="30000"/>
            </a:blip>
            <a:stretch>
              <a:fillRect/>
            </a:stretch>
          </a:blipFill>
        </p:spPr>
      </p:sp>
      <p:grpSp>
        <p:nvGrpSpPr>
          <p:cNvPr id="4" name="Group 4"/>
          <p:cNvGrpSpPr/>
          <p:nvPr/>
        </p:nvGrpSpPr>
        <p:grpSpPr>
          <a:xfrm>
            <a:off x="1812986" y="2027527"/>
            <a:ext cx="14662028" cy="7101007"/>
            <a:chOff x="0" y="0"/>
            <a:chExt cx="3861604" cy="1870224"/>
          </a:xfrm>
        </p:grpSpPr>
        <p:sp>
          <p:nvSpPr>
            <p:cNvPr id="5" name="Freeform 5"/>
            <p:cNvSpPr/>
            <p:nvPr/>
          </p:nvSpPr>
          <p:spPr>
            <a:xfrm>
              <a:off x="0" y="0"/>
              <a:ext cx="3861604" cy="1870224"/>
            </a:xfrm>
            <a:custGeom>
              <a:avLst/>
              <a:gdLst/>
              <a:ahLst/>
              <a:cxnLst/>
              <a:rect l="l" t="t" r="r" b="b"/>
              <a:pathLst>
                <a:path w="3861604" h="1870224">
                  <a:moveTo>
                    <a:pt x="48050" y="0"/>
                  </a:moveTo>
                  <a:lnTo>
                    <a:pt x="3813554" y="0"/>
                  </a:lnTo>
                  <a:cubicBezTo>
                    <a:pt x="3826298" y="0"/>
                    <a:pt x="3838520" y="5062"/>
                    <a:pt x="3847531" y="14074"/>
                  </a:cubicBezTo>
                  <a:cubicBezTo>
                    <a:pt x="3856542" y="23085"/>
                    <a:pt x="3861604" y="35307"/>
                    <a:pt x="3861604" y="48050"/>
                  </a:cubicBezTo>
                  <a:lnTo>
                    <a:pt x="3861604" y="1822174"/>
                  </a:lnTo>
                  <a:cubicBezTo>
                    <a:pt x="3861604" y="1834917"/>
                    <a:pt x="3856542" y="1847139"/>
                    <a:pt x="3847531" y="1856150"/>
                  </a:cubicBezTo>
                  <a:cubicBezTo>
                    <a:pt x="3838520" y="1865162"/>
                    <a:pt x="3826298" y="1870224"/>
                    <a:pt x="3813554" y="1870224"/>
                  </a:cubicBezTo>
                  <a:lnTo>
                    <a:pt x="48050" y="1870224"/>
                  </a:lnTo>
                  <a:cubicBezTo>
                    <a:pt x="35307" y="1870224"/>
                    <a:pt x="23085" y="1865162"/>
                    <a:pt x="14074" y="1856150"/>
                  </a:cubicBezTo>
                  <a:cubicBezTo>
                    <a:pt x="5062" y="1847139"/>
                    <a:pt x="0" y="1834917"/>
                    <a:pt x="0" y="1822174"/>
                  </a:cubicBezTo>
                  <a:lnTo>
                    <a:pt x="0" y="48050"/>
                  </a:lnTo>
                  <a:cubicBezTo>
                    <a:pt x="0" y="35307"/>
                    <a:pt x="5062" y="23085"/>
                    <a:pt x="14074" y="14074"/>
                  </a:cubicBezTo>
                  <a:cubicBezTo>
                    <a:pt x="23085" y="5062"/>
                    <a:pt x="35307" y="0"/>
                    <a:pt x="48050" y="0"/>
                  </a:cubicBezTo>
                  <a:close/>
                </a:path>
              </a:pathLst>
            </a:custGeom>
            <a:solidFill>
              <a:srgbClr val="59291B">
                <a:alpha val="32941"/>
              </a:srgbClr>
            </a:solidFill>
            <a:ln w="638175" cap="rnd">
              <a:solidFill>
                <a:srgbClr val="000000">
                  <a:alpha val="32941"/>
                </a:srgbClr>
              </a:solidFill>
              <a:prstDash val="solid"/>
              <a:round/>
            </a:ln>
          </p:spPr>
        </p:sp>
        <p:sp>
          <p:nvSpPr>
            <p:cNvPr id="6" name="TextBox 6"/>
            <p:cNvSpPr txBox="1"/>
            <p:nvPr/>
          </p:nvSpPr>
          <p:spPr>
            <a:xfrm>
              <a:off x="0" y="-38100"/>
              <a:ext cx="3861604" cy="1908324"/>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3664582" y="3352165"/>
            <a:ext cx="10984836" cy="3895091"/>
          </a:xfrm>
          <a:prstGeom prst="rect">
            <a:avLst/>
          </a:prstGeom>
        </p:spPr>
        <p:txBody>
          <a:bodyPr lIns="0" tIns="0" rIns="0" bIns="0" rtlCol="0" anchor="t">
            <a:spAutoFit/>
          </a:bodyPr>
          <a:lstStyle/>
          <a:p>
            <a:pPr algn="ctr">
              <a:lnSpc>
                <a:spcPts val="10100"/>
              </a:lnSpc>
            </a:pPr>
            <a:r>
              <a:rPr lang="en-US" sz="10100">
                <a:solidFill>
                  <a:srgbClr val="59291B"/>
                </a:solidFill>
                <a:latin typeface="Playfair Display 2 Heavy"/>
              </a:rPr>
              <a:t>Users of Rare Beauty and Bobbi Brown.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30157" y="-231351"/>
            <a:ext cx="19677903" cy="11603073"/>
          </a:xfrm>
          <a:prstGeom prst="rect">
            <a:avLst/>
          </a:prstGeom>
          <a:solidFill>
            <a:srgbClr val="DCAB98"/>
          </a:solidFill>
        </p:spPr>
      </p:sp>
      <p:sp>
        <p:nvSpPr>
          <p:cNvPr id="3" name="Freeform 3"/>
          <p:cNvSpPr/>
          <p:nvPr/>
        </p:nvSpPr>
        <p:spPr>
          <a:xfrm>
            <a:off x="14660317" y="6801933"/>
            <a:ext cx="3044429" cy="3481155"/>
          </a:xfrm>
          <a:custGeom>
            <a:avLst/>
            <a:gdLst/>
            <a:ahLst/>
            <a:cxnLst/>
            <a:rect l="l" t="t" r="r" b="b"/>
            <a:pathLst>
              <a:path w="3044429" h="3481155">
                <a:moveTo>
                  <a:pt x="0" y="0"/>
                </a:moveTo>
                <a:lnTo>
                  <a:pt x="3044429" y="0"/>
                </a:lnTo>
                <a:lnTo>
                  <a:pt x="3044429" y="3481156"/>
                </a:lnTo>
                <a:lnTo>
                  <a:pt x="0" y="3481156"/>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94100" y="395230"/>
            <a:ext cx="9102895" cy="1333614"/>
          </a:xfrm>
          <a:prstGeom prst="rect">
            <a:avLst/>
          </a:prstGeom>
        </p:spPr>
        <p:txBody>
          <a:bodyPr lIns="0" tIns="0" rIns="0" bIns="0" rtlCol="0" anchor="t">
            <a:spAutoFit/>
          </a:bodyPr>
          <a:lstStyle/>
          <a:p>
            <a:pPr algn="ctr">
              <a:lnSpc>
                <a:spcPts val="3470"/>
              </a:lnSpc>
            </a:pPr>
            <a:r>
              <a:rPr lang="en-US" sz="3470">
                <a:solidFill>
                  <a:srgbClr val="59291B"/>
                </a:solidFill>
                <a:latin typeface="Playfair Display 2 Bold"/>
              </a:rPr>
              <a:t>Q.1  Have you used beauty products from Rare Beauty and Bobbi Brown?</a:t>
            </a:r>
          </a:p>
          <a:p>
            <a:pPr algn="ctr">
              <a:lnSpc>
                <a:spcPts val="3470"/>
              </a:lnSpc>
            </a:pPr>
            <a:endParaRPr lang="en-US" sz="3470">
              <a:solidFill>
                <a:srgbClr val="59291B"/>
              </a:solidFill>
              <a:latin typeface="Playfair Display 2 Bold"/>
            </a:endParaRPr>
          </a:p>
        </p:txBody>
      </p:sp>
      <p:sp>
        <p:nvSpPr>
          <p:cNvPr id="5" name="Freeform 5"/>
          <p:cNvSpPr/>
          <p:nvPr/>
        </p:nvSpPr>
        <p:spPr>
          <a:xfrm flipH="1">
            <a:off x="199475" y="4587"/>
            <a:ext cx="6001749" cy="5979242"/>
          </a:xfrm>
          <a:custGeom>
            <a:avLst/>
            <a:gdLst/>
            <a:ahLst/>
            <a:cxnLst/>
            <a:rect l="l" t="t" r="r" b="b"/>
            <a:pathLst>
              <a:path w="6001749" h="5979242">
                <a:moveTo>
                  <a:pt x="6001749" y="0"/>
                </a:moveTo>
                <a:lnTo>
                  <a:pt x="0" y="0"/>
                </a:lnTo>
                <a:lnTo>
                  <a:pt x="0" y="5979242"/>
                </a:lnTo>
                <a:lnTo>
                  <a:pt x="6001749" y="5979242"/>
                </a:lnTo>
                <a:lnTo>
                  <a:pt x="6001749" y="0"/>
                </a:lnTo>
                <a:close/>
              </a:path>
            </a:pathLst>
          </a:custGeom>
          <a:blipFill>
            <a:blip r:embed="rId4" cstate="print">
              <a:alphaModFix amt="30000"/>
            </a:blip>
            <a:stretch>
              <a:fillRect/>
            </a:stretch>
          </a:blipFill>
        </p:spPr>
      </p:sp>
      <p:sp>
        <p:nvSpPr>
          <p:cNvPr id="6" name="Freeform 6"/>
          <p:cNvSpPr/>
          <p:nvPr/>
        </p:nvSpPr>
        <p:spPr>
          <a:xfrm>
            <a:off x="1282802" y="5467022"/>
            <a:ext cx="5718144" cy="4221030"/>
          </a:xfrm>
          <a:custGeom>
            <a:avLst/>
            <a:gdLst/>
            <a:ahLst/>
            <a:cxnLst/>
            <a:rect l="l" t="t" r="r" b="b"/>
            <a:pathLst>
              <a:path w="5718144" h="4221030">
                <a:moveTo>
                  <a:pt x="0" y="0"/>
                </a:moveTo>
                <a:lnTo>
                  <a:pt x="5718144" y="0"/>
                </a:lnTo>
                <a:lnTo>
                  <a:pt x="5718144" y="4221030"/>
                </a:lnTo>
                <a:lnTo>
                  <a:pt x="0" y="4221030"/>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7" name="Freeform 7"/>
          <p:cNvSpPr/>
          <p:nvPr/>
        </p:nvSpPr>
        <p:spPr>
          <a:xfrm>
            <a:off x="1028700" y="1868167"/>
            <a:ext cx="5972246" cy="3702018"/>
          </a:xfrm>
          <a:custGeom>
            <a:avLst/>
            <a:gdLst/>
            <a:ahLst/>
            <a:cxnLst/>
            <a:rect l="l" t="t" r="r" b="b"/>
            <a:pathLst>
              <a:path w="5972246" h="3702018">
                <a:moveTo>
                  <a:pt x="0" y="0"/>
                </a:moveTo>
                <a:lnTo>
                  <a:pt x="5972246" y="0"/>
                </a:lnTo>
                <a:lnTo>
                  <a:pt x="5972246" y="3702018"/>
                </a:lnTo>
                <a:lnTo>
                  <a:pt x="0" y="3702018"/>
                </a:lnTo>
                <a:lnTo>
                  <a:pt x="0" y="0"/>
                </a:lnTo>
                <a:close/>
              </a:path>
            </a:pathLst>
          </a:custGeom>
          <a:blipFill>
            <a:blip r:embed="rId7" cstate="print"/>
            <a:stretch>
              <a:fillRect/>
            </a:stretch>
          </a:blipFill>
          <a:ln w="114300" cap="rnd">
            <a:solidFill>
              <a:srgbClr val="59291B"/>
            </a:solidFill>
            <a:prstDash val="solid"/>
            <a:round/>
          </a:ln>
        </p:spPr>
      </p:sp>
      <p:sp>
        <p:nvSpPr>
          <p:cNvPr id="8" name="TextBox 8"/>
          <p:cNvSpPr txBox="1"/>
          <p:nvPr/>
        </p:nvSpPr>
        <p:spPr>
          <a:xfrm>
            <a:off x="1399591" y="6155279"/>
            <a:ext cx="4801633" cy="3411190"/>
          </a:xfrm>
          <a:prstGeom prst="rect">
            <a:avLst/>
          </a:prstGeom>
        </p:spPr>
        <p:txBody>
          <a:bodyPr lIns="0" tIns="0" rIns="0" bIns="0" rtlCol="0" anchor="t">
            <a:spAutoFit/>
          </a:bodyPr>
          <a:lstStyle/>
          <a:p>
            <a:pPr marL="415258" lvl="1" indent="-207629" algn="ctr">
              <a:lnSpc>
                <a:spcPts val="1923"/>
              </a:lnSpc>
            </a:pPr>
            <a:endParaRPr lang="en-US" sz="1923" dirty="0">
              <a:solidFill>
                <a:srgbClr val="59291B"/>
              </a:solidFill>
              <a:latin typeface="Playfair Display 2 Bold"/>
            </a:endParaRPr>
          </a:p>
          <a:p>
            <a:pPr>
              <a:lnSpc>
                <a:spcPts val="1923"/>
              </a:lnSpc>
            </a:pPr>
            <a:r>
              <a:rPr lang="en-US" sz="2400" dirty="0">
                <a:solidFill>
                  <a:srgbClr val="59291B"/>
                </a:solidFill>
                <a:latin typeface="Playfair Display 2 Bold"/>
              </a:rPr>
              <a:t>Respondents used products from both brands : 98</a:t>
            </a:r>
          </a:p>
          <a:p>
            <a:pPr>
              <a:lnSpc>
                <a:spcPts val="1923"/>
              </a:lnSpc>
            </a:pPr>
            <a:endParaRPr lang="en-US" sz="2400" dirty="0">
              <a:solidFill>
                <a:srgbClr val="59291B"/>
              </a:solidFill>
              <a:latin typeface="Playfair Display 2 Bold"/>
            </a:endParaRPr>
          </a:p>
          <a:p>
            <a:pPr>
              <a:lnSpc>
                <a:spcPts val="1923"/>
              </a:lnSpc>
            </a:pPr>
            <a:r>
              <a:rPr lang="en-US" sz="2400" dirty="0">
                <a:solidFill>
                  <a:srgbClr val="59291B"/>
                </a:solidFill>
                <a:latin typeface="Playfair Display 2 Bold"/>
              </a:rPr>
              <a:t>Respondents used products from Rare Beauty : 33</a:t>
            </a:r>
          </a:p>
          <a:p>
            <a:pPr>
              <a:lnSpc>
                <a:spcPts val="1923"/>
              </a:lnSpc>
            </a:pPr>
            <a:endParaRPr lang="en-US" sz="2400" dirty="0">
              <a:solidFill>
                <a:srgbClr val="59291B"/>
              </a:solidFill>
              <a:latin typeface="Playfair Display 2 Bold"/>
            </a:endParaRPr>
          </a:p>
          <a:p>
            <a:pPr>
              <a:lnSpc>
                <a:spcPts val="1923"/>
              </a:lnSpc>
            </a:pPr>
            <a:r>
              <a:rPr lang="en-US" sz="2400" dirty="0">
                <a:solidFill>
                  <a:srgbClr val="59291B"/>
                </a:solidFill>
                <a:latin typeface="Playfair Display 2 Bold"/>
              </a:rPr>
              <a:t>Respondents used products from Bobbi Brown : 16 </a:t>
            </a:r>
          </a:p>
          <a:p>
            <a:pPr>
              <a:lnSpc>
                <a:spcPts val="1923"/>
              </a:lnSpc>
            </a:pPr>
            <a:endParaRPr lang="en-US" sz="2400" dirty="0">
              <a:solidFill>
                <a:srgbClr val="59291B"/>
              </a:solidFill>
              <a:latin typeface="Playfair Display 2 Bold"/>
            </a:endParaRPr>
          </a:p>
          <a:p>
            <a:pPr>
              <a:lnSpc>
                <a:spcPts val="1923"/>
              </a:lnSpc>
            </a:pPr>
            <a:r>
              <a:rPr lang="en-US" sz="2400" dirty="0">
                <a:solidFill>
                  <a:srgbClr val="59291B"/>
                </a:solidFill>
                <a:latin typeface="Playfair Display 2 Bold"/>
              </a:rPr>
              <a:t>Respondents haven’t used products from either brand : 14 </a:t>
            </a:r>
          </a:p>
          <a:p>
            <a:pPr>
              <a:lnSpc>
                <a:spcPts val="1923"/>
              </a:lnSpc>
            </a:pPr>
            <a:endParaRPr lang="en-US" sz="2400" dirty="0">
              <a:solidFill>
                <a:srgbClr val="59291B"/>
              </a:solidFill>
              <a:latin typeface="Playfair Display 2 Bold"/>
            </a:endParaRPr>
          </a:p>
          <a:p>
            <a:pPr>
              <a:lnSpc>
                <a:spcPts val="1923"/>
              </a:lnSpc>
              <a:spcBef>
                <a:spcPct val="0"/>
              </a:spcBef>
            </a:pPr>
            <a:endParaRPr lang="en-US" sz="1923" dirty="0">
              <a:solidFill>
                <a:srgbClr val="59291B"/>
              </a:solidFill>
              <a:latin typeface="Playfair Display 2 Bold"/>
            </a:endParaRPr>
          </a:p>
        </p:txBody>
      </p:sp>
      <p:sp>
        <p:nvSpPr>
          <p:cNvPr id="9" name="TextBox 9"/>
          <p:cNvSpPr txBox="1"/>
          <p:nvPr/>
        </p:nvSpPr>
        <p:spPr>
          <a:xfrm>
            <a:off x="9847725" y="620280"/>
            <a:ext cx="6334807" cy="883515"/>
          </a:xfrm>
          <a:prstGeom prst="rect">
            <a:avLst/>
          </a:prstGeom>
        </p:spPr>
        <p:txBody>
          <a:bodyPr lIns="0" tIns="0" rIns="0" bIns="0" rtlCol="0" anchor="t">
            <a:spAutoFit/>
          </a:bodyPr>
          <a:lstStyle/>
          <a:p>
            <a:pPr algn="ctr">
              <a:lnSpc>
                <a:spcPts val="3424"/>
              </a:lnSpc>
            </a:pPr>
            <a:r>
              <a:rPr lang="en-US" sz="3424">
                <a:solidFill>
                  <a:srgbClr val="59291B"/>
                </a:solidFill>
                <a:latin typeface="Playfair Display 2 Bold"/>
              </a:rPr>
              <a:t>Q. 2 Which brand do you prefer for makeup products? </a:t>
            </a:r>
          </a:p>
        </p:txBody>
      </p:sp>
      <p:sp>
        <p:nvSpPr>
          <p:cNvPr id="10" name="Freeform 10"/>
          <p:cNvSpPr/>
          <p:nvPr/>
        </p:nvSpPr>
        <p:spPr>
          <a:xfrm>
            <a:off x="9778891" y="1868167"/>
            <a:ext cx="6196870" cy="3831731"/>
          </a:xfrm>
          <a:custGeom>
            <a:avLst/>
            <a:gdLst/>
            <a:ahLst/>
            <a:cxnLst/>
            <a:rect l="l" t="t" r="r" b="b"/>
            <a:pathLst>
              <a:path w="6196870" h="3831731">
                <a:moveTo>
                  <a:pt x="0" y="0"/>
                </a:moveTo>
                <a:lnTo>
                  <a:pt x="6196870" y="0"/>
                </a:lnTo>
                <a:lnTo>
                  <a:pt x="6196870" y="3831731"/>
                </a:lnTo>
                <a:lnTo>
                  <a:pt x="0" y="3831731"/>
                </a:lnTo>
                <a:lnTo>
                  <a:pt x="0" y="0"/>
                </a:lnTo>
                <a:close/>
              </a:path>
            </a:pathLst>
          </a:custGeom>
          <a:blipFill>
            <a:blip r:embed="rId8" cstate="print"/>
            <a:stretch>
              <a:fillRect/>
            </a:stretch>
          </a:blipFill>
          <a:ln w="114300" cap="rnd">
            <a:solidFill>
              <a:srgbClr val="59291B"/>
            </a:solidFill>
            <a:prstDash val="solid"/>
            <a:round/>
          </a:ln>
        </p:spPr>
      </p:sp>
      <p:sp>
        <p:nvSpPr>
          <p:cNvPr id="11" name="Freeform 11"/>
          <p:cNvSpPr/>
          <p:nvPr/>
        </p:nvSpPr>
        <p:spPr>
          <a:xfrm>
            <a:off x="9829944" y="5699898"/>
            <a:ext cx="5718144" cy="4221030"/>
          </a:xfrm>
          <a:custGeom>
            <a:avLst/>
            <a:gdLst/>
            <a:ahLst/>
            <a:cxnLst/>
            <a:rect l="l" t="t" r="r" b="b"/>
            <a:pathLst>
              <a:path w="5718144" h="4221030">
                <a:moveTo>
                  <a:pt x="0" y="0"/>
                </a:moveTo>
                <a:lnTo>
                  <a:pt x="5718144" y="0"/>
                </a:lnTo>
                <a:lnTo>
                  <a:pt x="5718144" y="4221030"/>
                </a:lnTo>
                <a:lnTo>
                  <a:pt x="0" y="4221030"/>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0287590" y="6488816"/>
            <a:ext cx="4802852" cy="3590727"/>
          </a:xfrm>
          <a:prstGeom prst="rect">
            <a:avLst/>
          </a:prstGeom>
        </p:spPr>
        <p:txBody>
          <a:bodyPr lIns="0" tIns="0" rIns="0" bIns="0" rtlCol="0" anchor="t">
            <a:spAutoFit/>
          </a:bodyPr>
          <a:lstStyle/>
          <a:p>
            <a:pPr>
              <a:lnSpc>
                <a:spcPts val="2819"/>
              </a:lnSpc>
            </a:pPr>
            <a:r>
              <a:rPr lang="en-US" sz="2819" dirty="0">
                <a:solidFill>
                  <a:srgbClr val="59291B"/>
                </a:solidFill>
                <a:latin typeface="Playfair Display 2 Bold"/>
              </a:rPr>
              <a:t>Bobbi Brown(49.69%) &gt; Rare Beauty(40.99%)</a:t>
            </a:r>
          </a:p>
          <a:p>
            <a:pPr>
              <a:lnSpc>
                <a:spcPts val="2819"/>
              </a:lnSpc>
            </a:pPr>
            <a:endParaRPr lang="en-US" sz="2819" dirty="0">
              <a:solidFill>
                <a:srgbClr val="59291B"/>
              </a:solidFill>
              <a:latin typeface="Playfair Display 2 Bold"/>
            </a:endParaRPr>
          </a:p>
          <a:p>
            <a:pPr marL="608756" lvl="1" indent="-304378">
              <a:lnSpc>
                <a:spcPts val="2819"/>
              </a:lnSpc>
              <a:buFont typeface="Arial"/>
              <a:buChar char="•"/>
            </a:pPr>
            <a:r>
              <a:rPr lang="en-US" sz="2819" dirty="0">
                <a:solidFill>
                  <a:srgbClr val="59291B"/>
                </a:solidFill>
                <a:latin typeface="Playfair Display 2 Bold"/>
              </a:rPr>
              <a:t>Slight preference among respondents </a:t>
            </a:r>
          </a:p>
          <a:p>
            <a:pPr marL="608756" lvl="1" indent="-304378">
              <a:lnSpc>
                <a:spcPts val="2819"/>
              </a:lnSpc>
              <a:buFont typeface="Arial"/>
              <a:buChar char="•"/>
            </a:pPr>
            <a:r>
              <a:rPr lang="en-US" sz="2819" dirty="0">
                <a:solidFill>
                  <a:srgbClr val="59291B"/>
                </a:solidFill>
                <a:latin typeface="Playfair Display 2 Bold"/>
              </a:rPr>
              <a:t>Enjoy significant favorability </a:t>
            </a:r>
          </a:p>
          <a:p>
            <a:pPr marL="608756" lvl="1" indent="-304378">
              <a:lnSpc>
                <a:spcPts val="2819"/>
              </a:lnSpc>
              <a:buFont typeface="Arial"/>
              <a:buChar char="•"/>
            </a:pPr>
            <a:r>
              <a:rPr lang="en-US" sz="2819" dirty="0">
                <a:solidFill>
                  <a:srgbClr val="59291B"/>
                </a:solidFill>
                <a:latin typeface="Playfair Display 2 Bold"/>
              </a:rPr>
              <a:t>Individuals opinion and choice </a:t>
            </a:r>
          </a:p>
          <a:p>
            <a:pPr algn="ctr">
              <a:lnSpc>
                <a:spcPts val="2819"/>
              </a:lnSpc>
              <a:spcBef>
                <a:spcPct val="0"/>
              </a:spcBef>
            </a:pPr>
            <a:endParaRPr lang="en-US" sz="2819" dirty="0">
              <a:solidFill>
                <a:srgbClr val="59291B"/>
              </a:solidFill>
              <a:latin typeface="Playfair Display 2 Bo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30157" y="-231351"/>
            <a:ext cx="19677903" cy="11603073"/>
          </a:xfrm>
          <a:prstGeom prst="rect">
            <a:avLst/>
          </a:prstGeom>
          <a:solidFill>
            <a:srgbClr val="DCAB98"/>
          </a:solidFill>
        </p:spPr>
      </p:sp>
      <p:sp>
        <p:nvSpPr>
          <p:cNvPr id="3" name="Freeform 3"/>
          <p:cNvSpPr/>
          <p:nvPr/>
        </p:nvSpPr>
        <p:spPr>
          <a:xfrm>
            <a:off x="14660317" y="6801933"/>
            <a:ext cx="3044429" cy="3481155"/>
          </a:xfrm>
          <a:custGeom>
            <a:avLst/>
            <a:gdLst/>
            <a:ahLst/>
            <a:cxnLst/>
            <a:rect l="l" t="t" r="r" b="b"/>
            <a:pathLst>
              <a:path w="3044429" h="3481155">
                <a:moveTo>
                  <a:pt x="0" y="0"/>
                </a:moveTo>
                <a:lnTo>
                  <a:pt x="3044429" y="0"/>
                </a:lnTo>
                <a:lnTo>
                  <a:pt x="3044429" y="3481156"/>
                </a:lnTo>
                <a:lnTo>
                  <a:pt x="0" y="3481156"/>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97305" y="972332"/>
            <a:ext cx="8732911" cy="1213050"/>
          </a:xfrm>
          <a:prstGeom prst="rect">
            <a:avLst/>
          </a:prstGeom>
        </p:spPr>
        <p:txBody>
          <a:bodyPr lIns="0" tIns="0" rIns="0" bIns="0" rtlCol="0" anchor="t">
            <a:spAutoFit/>
          </a:bodyPr>
          <a:lstStyle/>
          <a:p>
            <a:pPr algn="ctr">
              <a:lnSpc>
                <a:spcPts val="3148"/>
              </a:lnSpc>
            </a:pPr>
            <a:r>
              <a:rPr lang="en-US" sz="3148">
                <a:solidFill>
                  <a:srgbClr val="59291B"/>
                </a:solidFill>
                <a:latin typeface="Playfair Display 2 Bold"/>
              </a:rPr>
              <a:t>Q.3 Which brand products do you think have a longer-lasting effect and better performance?</a:t>
            </a:r>
          </a:p>
          <a:p>
            <a:pPr algn="ctr">
              <a:lnSpc>
                <a:spcPts val="3148"/>
              </a:lnSpc>
            </a:pPr>
            <a:endParaRPr lang="en-US" sz="3148">
              <a:solidFill>
                <a:srgbClr val="59291B"/>
              </a:solidFill>
              <a:latin typeface="Playfair Display 2 Bold"/>
            </a:endParaRPr>
          </a:p>
        </p:txBody>
      </p:sp>
      <p:sp>
        <p:nvSpPr>
          <p:cNvPr id="5" name="Freeform 5"/>
          <p:cNvSpPr/>
          <p:nvPr/>
        </p:nvSpPr>
        <p:spPr>
          <a:xfrm flipH="1">
            <a:off x="199475" y="4587"/>
            <a:ext cx="6001749" cy="5979242"/>
          </a:xfrm>
          <a:custGeom>
            <a:avLst/>
            <a:gdLst/>
            <a:ahLst/>
            <a:cxnLst/>
            <a:rect l="l" t="t" r="r" b="b"/>
            <a:pathLst>
              <a:path w="6001749" h="5979242">
                <a:moveTo>
                  <a:pt x="6001749" y="0"/>
                </a:moveTo>
                <a:lnTo>
                  <a:pt x="0" y="0"/>
                </a:lnTo>
                <a:lnTo>
                  <a:pt x="0" y="5979242"/>
                </a:lnTo>
                <a:lnTo>
                  <a:pt x="6001749" y="5979242"/>
                </a:lnTo>
                <a:lnTo>
                  <a:pt x="6001749" y="0"/>
                </a:lnTo>
                <a:close/>
              </a:path>
            </a:pathLst>
          </a:custGeom>
          <a:blipFill>
            <a:blip r:embed="rId4" cstate="print">
              <a:alphaModFix amt="30000"/>
            </a:blip>
            <a:stretch>
              <a:fillRect/>
            </a:stretch>
          </a:blipFill>
        </p:spPr>
      </p:sp>
      <p:sp>
        <p:nvSpPr>
          <p:cNvPr id="6" name="Freeform 6"/>
          <p:cNvSpPr/>
          <p:nvPr/>
        </p:nvSpPr>
        <p:spPr>
          <a:xfrm>
            <a:off x="1744399" y="5960970"/>
            <a:ext cx="5232855" cy="3862799"/>
          </a:xfrm>
          <a:custGeom>
            <a:avLst/>
            <a:gdLst/>
            <a:ahLst/>
            <a:cxnLst/>
            <a:rect l="l" t="t" r="r" b="b"/>
            <a:pathLst>
              <a:path w="5232855" h="3862799">
                <a:moveTo>
                  <a:pt x="0" y="0"/>
                </a:moveTo>
                <a:lnTo>
                  <a:pt x="5232856" y="0"/>
                </a:lnTo>
                <a:lnTo>
                  <a:pt x="5232856" y="3862798"/>
                </a:lnTo>
                <a:lnTo>
                  <a:pt x="0" y="3862798"/>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7" name="Freeform 7"/>
          <p:cNvSpPr/>
          <p:nvPr/>
        </p:nvSpPr>
        <p:spPr>
          <a:xfrm>
            <a:off x="1028700" y="2185382"/>
            <a:ext cx="5582180" cy="3451648"/>
          </a:xfrm>
          <a:custGeom>
            <a:avLst/>
            <a:gdLst/>
            <a:ahLst/>
            <a:cxnLst/>
            <a:rect l="l" t="t" r="r" b="b"/>
            <a:pathLst>
              <a:path w="5582180" h="3451648">
                <a:moveTo>
                  <a:pt x="0" y="0"/>
                </a:moveTo>
                <a:lnTo>
                  <a:pt x="5582180" y="0"/>
                </a:lnTo>
                <a:lnTo>
                  <a:pt x="5582180" y="3451648"/>
                </a:lnTo>
                <a:lnTo>
                  <a:pt x="0" y="3451648"/>
                </a:lnTo>
                <a:lnTo>
                  <a:pt x="0" y="0"/>
                </a:lnTo>
                <a:close/>
              </a:path>
            </a:pathLst>
          </a:custGeom>
          <a:blipFill>
            <a:blip r:embed="rId7" cstate="print"/>
            <a:stretch>
              <a:fillRect/>
            </a:stretch>
          </a:blipFill>
          <a:ln w="123825" cap="rnd">
            <a:solidFill>
              <a:srgbClr val="59291B"/>
            </a:solidFill>
            <a:prstDash val="solid"/>
            <a:round/>
          </a:ln>
        </p:spPr>
      </p:sp>
      <p:sp>
        <p:nvSpPr>
          <p:cNvPr id="8" name="TextBox 8"/>
          <p:cNvSpPr txBox="1"/>
          <p:nvPr/>
        </p:nvSpPr>
        <p:spPr>
          <a:xfrm>
            <a:off x="2431475" y="7024681"/>
            <a:ext cx="3769750" cy="2308324"/>
          </a:xfrm>
          <a:prstGeom prst="rect">
            <a:avLst/>
          </a:prstGeom>
        </p:spPr>
        <p:txBody>
          <a:bodyPr lIns="0" tIns="0" rIns="0" bIns="0" rtlCol="0" anchor="t">
            <a:spAutoFit/>
          </a:bodyPr>
          <a:lstStyle/>
          <a:p>
            <a:pPr>
              <a:lnSpc>
                <a:spcPts val="3556"/>
              </a:lnSpc>
            </a:pPr>
            <a:r>
              <a:rPr lang="en-US" sz="3556" dirty="0">
                <a:solidFill>
                  <a:srgbClr val="59291B"/>
                </a:solidFill>
                <a:latin typeface="Playfair Display 2 Bold"/>
              </a:rPr>
              <a:t>Bobbi Brown(38.51%)</a:t>
            </a:r>
          </a:p>
          <a:p>
            <a:pPr>
              <a:lnSpc>
                <a:spcPts val="3556"/>
              </a:lnSpc>
            </a:pPr>
            <a:endParaRPr lang="en-US" sz="3556" dirty="0">
              <a:solidFill>
                <a:srgbClr val="59291B"/>
              </a:solidFill>
              <a:latin typeface="Playfair Display 2 Bold"/>
            </a:endParaRPr>
          </a:p>
          <a:p>
            <a:pPr marL="767786" lvl="1" indent="-383893">
              <a:lnSpc>
                <a:spcPts val="3556"/>
              </a:lnSpc>
              <a:buFont typeface="Arial"/>
              <a:buChar char="•"/>
            </a:pPr>
            <a:r>
              <a:rPr lang="en-US" sz="3556" dirty="0">
                <a:solidFill>
                  <a:srgbClr val="59291B"/>
                </a:solidFill>
                <a:latin typeface="Playfair Display 2 Bold"/>
              </a:rPr>
              <a:t>Effectiveness</a:t>
            </a:r>
          </a:p>
          <a:p>
            <a:pPr>
              <a:lnSpc>
                <a:spcPts val="3556"/>
              </a:lnSpc>
              <a:spcBef>
                <a:spcPct val="0"/>
              </a:spcBef>
            </a:pPr>
            <a:endParaRPr lang="en-US" sz="3556" dirty="0">
              <a:solidFill>
                <a:srgbClr val="59291B"/>
              </a:solidFill>
              <a:latin typeface="Playfair Display 2 Bold"/>
            </a:endParaRPr>
          </a:p>
        </p:txBody>
      </p:sp>
      <p:sp>
        <p:nvSpPr>
          <p:cNvPr id="9" name="TextBox 9"/>
          <p:cNvSpPr txBox="1"/>
          <p:nvPr/>
        </p:nvSpPr>
        <p:spPr>
          <a:xfrm>
            <a:off x="9854891" y="971184"/>
            <a:ext cx="7404409" cy="1214198"/>
          </a:xfrm>
          <a:prstGeom prst="rect">
            <a:avLst/>
          </a:prstGeom>
        </p:spPr>
        <p:txBody>
          <a:bodyPr lIns="0" tIns="0" rIns="0" bIns="0" rtlCol="0" anchor="t">
            <a:spAutoFit/>
          </a:bodyPr>
          <a:lstStyle/>
          <a:p>
            <a:pPr algn="ctr">
              <a:lnSpc>
                <a:spcPts val="3151"/>
              </a:lnSpc>
            </a:pPr>
            <a:r>
              <a:rPr lang="en-US" sz="3151">
                <a:solidFill>
                  <a:srgbClr val="59291B"/>
                </a:solidFill>
                <a:latin typeface="Playfair Display 2 Bold"/>
              </a:rPr>
              <a:t>Q.4  Which brand products are more affordable? </a:t>
            </a:r>
          </a:p>
          <a:p>
            <a:pPr algn="ctr">
              <a:lnSpc>
                <a:spcPts val="3151"/>
              </a:lnSpc>
            </a:pPr>
            <a:endParaRPr lang="en-US" sz="3151">
              <a:solidFill>
                <a:srgbClr val="59291B"/>
              </a:solidFill>
              <a:latin typeface="Playfair Display 2 Bold"/>
            </a:endParaRPr>
          </a:p>
        </p:txBody>
      </p:sp>
      <p:sp>
        <p:nvSpPr>
          <p:cNvPr id="10" name="Freeform 10"/>
          <p:cNvSpPr/>
          <p:nvPr/>
        </p:nvSpPr>
        <p:spPr>
          <a:xfrm>
            <a:off x="9854891" y="2118537"/>
            <a:ext cx="5582180" cy="3451648"/>
          </a:xfrm>
          <a:custGeom>
            <a:avLst/>
            <a:gdLst/>
            <a:ahLst/>
            <a:cxnLst/>
            <a:rect l="l" t="t" r="r" b="b"/>
            <a:pathLst>
              <a:path w="5582180" h="3451648">
                <a:moveTo>
                  <a:pt x="0" y="0"/>
                </a:moveTo>
                <a:lnTo>
                  <a:pt x="5582180" y="0"/>
                </a:lnTo>
                <a:lnTo>
                  <a:pt x="5582180" y="3451648"/>
                </a:lnTo>
                <a:lnTo>
                  <a:pt x="0" y="3451648"/>
                </a:lnTo>
                <a:lnTo>
                  <a:pt x="0" y="0"/>
                </a:lnTo>
                <a:close/>
              </a:path>
            </a:pathLst>
          </a:custGeom>
          <a:blipFill>
            <a:blip r:embed="rId8" cstate="print"/>
            <a:stretch>
              <a:fillRect/>
            </a:stretch>
          </a:blipFill>
          <a:ln w="114300" cap="rnd">
            <a:solidFill>
              <a:srgbClr val="59291B"/>
            </a:solidFill>
            <a:prstDash val="solid"/>
            <a:round/>
          </a:ln>
        </p:spPr>
      </p:sp>
      <p:sp>
        <p:nvSpPr>
          <p:cNvPr id="11" name="Freeform 11"/>
          <p:cNvSpPr/>
          <p:nvPr/>
        </p:nvSpPr>
        <p:spPr>
          <a:xfrm>
            <a:off x="10511117" y="5960970"/>
            <a:ext cx="5232855" cy="3862799"/>
          </a:xfrm>
          <a:custGeom>
            <a:avLst/>
            <a:gdLst/>
            <a:ahLst/>
            <a:cxnLst/>
            <a:rect l="l" t="t" r="r" b="b"/>
            <a:pathLst>
              <a:path w="5232855" h="3862799">
                <a:moveTo>
                  <a:pt x="0" y="0"/>
                </a:moveTo>
                <a:lnTo>
                  <a:pt x="5232855" y="0"/>
                </a:lnTo>
                <a:lnTo>
                  <a:pt x="5232855" y="3862798"/>
                </a:lnTo>
                <a:lnTo>
                  <a:pt x="0" y="3862798"/>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0788030" y="6806499"/>
            <a:ext cx="5068495" cy="3052118"/>
          </a:xfrm>
          <a:prstGeom prst="rect">
            <a:avLst/>
          </a:prstGeom>
        </p:spPr>
        <p:txBody>
          <a:bodyPr lIns="0" tIns="0" rIns="0" bIns="0" rtlCol="0" anchor="t">
            <a:spAutoFit/>
          </a:bodyPr>
          <a:lstStyle/>
          <a:p>
            <a:pPr marL="0" lvl="0" indent="0">
              <a:lnSpc>
                <a:spcPts val="3377"/>
              </a:lnSpc>
              <a:spcBef>
                <a:spcPct val="0"/>
              </a:spcBef>
            </a:pPr>
            <a:r>
              <a:rPr lang="en-US" sz="3377" u="none" strike="noStrike" dirty="0">
                <a:solidFill>
                  <a:srgbClr val="59291B"/>
                </a:solidFill>
                <a:latin typeface="Playfair Display 2 Bold"/>
              </a:rPr>
              <a:t>Bobbi Brown (45.34%)  &gt;  Rare Beauty(32.92%)</a:t>
            </a:r>
          </a:p>
          <a:p>
            <a:pPr marL="0" lvl="0" indent="0">
              <a:lnSpc>
                <a:spcPts val="3377"/>
              </a:lnSpc>
              <a:spcBef>
                <a:spcPct val="0"/>
              </a:spcBef>
            </a:pPr>
            <a:endParaRPr lang="en-US" sz="3377" u="none" strike="noStrike" dirty="0">
              <a:solidFill>
                <a:srgbClr val="59291B"/>
              </a:solidFill>
              <a:latin typeface="Playfair Display 2 Bold"/>
            </a:endParaRPr>
          </a:p>
          <a:p>
            <a:pPr marL="0" lvl="0" indent="0">
              <a:lnSpc>
                <a:spcPts val="3377"/>
              </a:lnSpc>
              <a:spcBef>
                <a:spcPct val="0"/>
              </a:spcBef>
              <a:buFont typeface="Arial" pitchFamily="34" charset="0"/>
              <a:buChar char="•"/>
            </a:pPr>
            <a:r>
              <a:rPr lang="en-US" sz="3377" u="none" strike="noStrike" dirty="0">
                <a:solidFill>
                  <a:srgbClr val="59291B"/>
                </a:solidFill>
                <a:latin typeface="Playfair Display 2 Bold"/>
              </a:rPr>
              <a:t> Affordability and Budget-friendly</a:t>
            </a:r>
          </a:p>
          <a:p>
            <a:pPr marL="0" lvl="0" indent="0">
              <a:lnSpc>
                <a:spcPts val="3377"/>
              </a:lnSpc>
              <a:spcBef>
                <a:spcPct val="0"/>
              </a:spcBef>
              <a:buFont typeface="Arial" pitchFamily="34" charset="0"/>
              <a:buChar char="•"/>
            </a:pPr>
            <a:r>
              <a:rPr lang="en-US" sz="3377" u="none" strike="noStrike" dirty="0">
                <a:solidFill>
                  <a:srgbClr val="59291B"/>
                </a:solidFill>
                <a:latin typeface="Playfair Display 2 Bold"/>
              </a:rPr>
              <a:t> Pricing strategy</a:t>
            </a:r>
          </a:p>
          <a:p>
            <a:pPr marL="0" lvl="0" indent="0">
              <a:lnSpc>
                <a:spcPts val="3377"/>
              </a:lnSpc>
              <a:spcBef>
                <a:spcPct val="0"/>
              </a:spcBef>
            </a:pPr>
            <a:endParaRPr lang="en-US" sz="3377" u="none" strike="noStrike" dirty="0">
              <a:solidFill>
                <a:srgbClr val="59291B"/>
              </a:solidFill>
              <a:latin typeface="Playfair Display 2 Bo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30157" y="-231351"/>
            <a:ext cx="19677903" cy="11603073"/>
          </a:xfrm>
          <a:prstGeom prst="rect">
            <a:avLst/>
          </a:prstGeom>
          <a:solidFill>
            <a:srgbClr val="DCAB98"/>
          </a:solidFill>
        </p:spPr>
      </p:sp>
      <p:sp>
        <p:nvSpPr>
          <p:cNvPr id="3" name="Freeform 3"/>
          <p:cNvSpPr/>
          <p:nvPr/>
        </p:nvSpPr>
        <p:spPr>
          <a:xfrm>
            <a:off x="14660317" y="6801933"/>
            <a:ext cx="3044429" cy="3481155"/>
          </a:xfrm>
          <a:custGeom>
            <a:avLst/>
            <a:gdLst/>
            <a:ahLst/>
            <a:cxnLst/>
            <a:rect l="l" t="t" r="r" b="b"/>
            <a:pathLst>
              <a:path w="3044429" h="3481155">
                <a:moveTo>
                  <a:pt x="0" y="0"/>
                </a:moveTo>
                <a:lnTo>
                  <a:pt x="3044429" y="0"/>
                </a:lnTo>
                <a:lnTo>
                  <a:pt x="3044429" y="3481156"/>
                </a:lnTo>
                <a:lnTo>
                  <a:pt x="0" y="3481156"/>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416544"/>
            <a:ext cx="7483853" cy="1281463"/>
          </a:xfrm>
          <a:prstGeom prst="rect">
            <a:avLst/>
          </a:prstGeom>
        </p:spPr>
        <p:txBody>
          <a:bodyPr lIns="0" tIns="0" rIns="0" bIns="0" rtlCol="0" anchor="t">
            <a:spAutoFit/>
          </a:bodyPr>
          <a:lstStyle/>
          <a:p>
            <a:pPr algn="ctr">
              <a:lnSpc>
                <a:spcPts val="3317"/>
              </a:lnSpc>
            </a:pPr>
            <a:r>
              <a:rPr lang="en-US" sz="3317">
                <a:solidFill>
                  <a:srgbClr val="59291B"/>
                </a:solidFill>
                <a:latin typeface="Playfair Display 2 Bold"/>
              </a:rPr>
              <a:t>Q.5 Is Bobbi Brown foundation better than Rare Beauty?</a:t>
            </a:r>
          </a:p>
          <a:p>
            <a:pPr algn="ctr">
              <a:lnSpc>
                <a:spcPts val="3317"/>
              </a:lnSpc>
            </a:pPr>
            <a:endParaRPr lang="en-US" sz="3317">
              <a:solidFill>
                <a:srgbClr val="59291B"/>
              </a:solidFill>
              <a:latin typeface="Playfair Display 2 Bold"/>
            </a:endParaRPr>
          </a:p>
        </p:txBody>
      </p:sp>
      <p:sp>
        <p:nvSpPr>
          <p:cNvPr id="5" name="Freeform 5"/>
          <p:cNvSpPr/>
          <p:nvPr/>
        </p:nvSpPr>
        <p:spPr>
          <a:xfrm flipH="1">
            <a:off x="199475" y="4587"/>
            <a:ext cx="6001749" cy="5979242"/>
          </a:xfrm>
          <a:custGeom>
            <a:avLst/>
            <a:gdLst/>
            <a:ahLst/>
            <a:cxnLst/>
            <a:rect l="l" t="t" r="r" b="b"/>
            <a:pathLst>
              <a:path w="6001749" h="5979242">
                <a:moveTo>
                  <a:pt x="6001749" y="0"/>
                </a:moveTo>
                <a:lnTo>
                  <a:pt x="0" y="0"/>
                </a:lnTo>
                <a:lnTo>
                  <a:pt x="0" y="5979242"/>
                </a:lnTo>
                <a:lnTo>
                  <a:pt x="6001749" y="5979242"/>
                </a:lnTo>
                <a:lnTo>
                  <a:pt x="6001749" y="0"/>
                </a:lnTo>
                <a:close/>
              </a:path>
            </a:pathLst>
          </a:custGeom>
          <a:blipFill>
            <a:blip r:embed="rId4" cstate="print">
              <a:alphaModFix amt="30000"/>
            </a:blip>
            <a:stretch>
              <a:fillRect/>
            </a:stretch>
          </a:blipFill>
        </p:spPr>
      </p:sp>
      <p:sp>
        <p:nvSpPr>
          <p:cNvPr id="6" name="Freeform 6"/>
          <p:cNvSpPr/>
          <p:nvPr/>
        </p:nvSpPr>
        <p:spPr>
          <a:xfrm>
            <a:off x="1312391" y="5570185"/>
            <a:ext cx="5653257" cy="4173132"/>
          </a:xfrm>
          <a:custGeom>
            <a:avLst/>
            <a:gdLst/>
            <a:ahLst/>
            <a:cxnLst/>
            <a:rect l="l" t="t" r="r" b="b"/>
            <a:pathLst>
              <a:path w="5653257" h="4173132">
                <a:moveTo>
                  <a:pt x="0" y="0"/>
                </a:moveTo>
                <a:lnTo>
                  <a:pt x="5653257" y="0"/>
                </a:lnTo>
                <a:lnTo>
                  <a:pt x="5653257" y="4173132"/>
                </a:lnTo>
                <a:lnTo>
                  <a:pt x="0" y="4173132"/>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7" name="Freeform 7"/>
          <p:cNvSpPr/>
          <p:nvPr/>
        </p:nvSpPr>
        <p:spPr>
          <a:xfrm>
            <a:off x="1028700" y="1427071"/>
            <a:ext cx="6220639" cy="3846428"/>
          </a:xfrm>
          <a:custGeom>
            <a:avLst/>
            <a:gdLst/>
            <a:ahLst/>
            <a:cxnLst/>
            <a:rect l="l" t="t" r="r" b="b"/>
            <a:pathLst>
              <a:path w="6220639" h="3846428">
                <a:moveTo>
                  <a:pt x="0" y="0"/>
                </a:moveTo>
                <a:lnTo>
                  <a:pt x="6220639" y="0"/>
                </a:lnTo>
                <a:lnTo>
                  <a:pt x="6220639" y="3846429"/>
                </a:lnTo>
                <a:lnTo>
                  <a:pt x="0" y="3846429"/>
                </a:lnTo>
                <a:lnTo>
                  <a:pt x="0" y="0"/>
                </a:lnTo>
                <a:close/>
              </a:path>
            </a:pathLst>
          </a:custGeom>
          <a:blipFill>
            <a:blip r:embed="rId7" cstate="print"/>
            <a:stretch>
              <a:fillRect/>
            </a:stretch>
          </a:blipFill>
          <a:ln w="114300" cap="rnd">
            <a:solidFill>
              <a:srgbClr val="59291B"/>
            </a:solidFill>
            <a:prstDash val="solid"/>
            <a:round/>
          </a:ln>
        </p:spPr>
      </p:sp>
      <p:sp>
        <p:nvSpPr>
          <p:cNvPr id="8" name="TextBox 8"/>
          <p:cNvSpPr txBox="1"/>
          <p:nvPr/>
        </p:nvSpPr>
        <p:spPr>
          <a:xfrm>
            <a:off x="1780218" y="6679845"/>
            <a:ext cx="4617161" cy="2616101"/>
          </a:xfrm>
          <a:prstGeom prst="rect">
            <a:avLst/>
          </a:prstGeom>
        </p:spPr>
        <p:txBody>
          <a:bodyPr lIns="0" tIns="0" rIns="0" bIns="0" rtlCol="0" anchor="t">
            <a:spAutoFit/>
          </a:bodyPr>
          <a:lstStyle/>
          <a:p>
            <a:pPr marL="0" lvl="0" indent="0" algn="ctr">
              <a:lnSpc>
                <a:spcPts val="3419"/>
              </a:lnSpc>
              <a:spcBef>
                <a:spcPct val="0"/>
              </a:spcBef>
            </a:pPr>
            <a:endParaRPr lang="en-US" sz="3419" u="none" strike="noStrike" dirty="0">
              <a:solidFill>
                <a:srgbClr val="59291B"/>
              </a:solidFill>
              <a:latin typeface="Playfair Display 2 Bold"/>
            </a:endParaRPr>
          </a:p>
          <a:p>
            <a:pPr marL="0" lvl="0" indent="0">
              <a:lnSpc>
                <a:spcPts val="3419"/>
              </a:lnSpc>
              <a:spcBef>
                <a:spcPct val="0"/>
              </a:spcBef>
            </a:pPr>
            <a:r>
              <a:rPr lang="en-US" sz="3419" u="none" strike="noStrike" dirty="0">
                <a:solidFill>
                  <a:srgbClr val="59291B"/>
                </a:solidFill>
                <a:latin typeface="Playfair Display 2 Bold"/>
              </a:rPr>
              <a:t>Yes(49.1%) &gt; No(32.9%)</a:t>
            </a:r>
          </a:p>
          <a:p>
            <a:pPr marL="0" lvl="0" indent="0">
              <a:lnSpc>
                <a:spcPts val="3419"/>
              </a:lnSpc>
              <a:spcBef>
                <a:spcPct val="0"/>
              </a:spcBef>
            </a:pPr>
            <a:endParaRPr lang="en-US" sz="3419" u="none" strike="noStrike" dirty="0">
              <a:solidFill>
                <a:srgbClr val="59291B"/>
              </a:solidFill>
              <a:latin typeface="Playfair Display 2 Bold"/>
            </a:endParaRPr>
          </a:p>
          <a:p>
            <a:pPr marL="0" lvl="0" indent="0">
              <a:lnSpc>
                <a:spcPts val="3419"/>
              </a:lnSpc>
              <a:spcBef>
                <a:spcPct val="0"/>
              </a:spcBef>
            </a:pPr>
            <a:r>
              <a:rPr lang="en-US" sz="3419" u="none" strike="noStrike" dirty="0">
                <a:solidFill>
                  <a:srgbClr val="59291B"/>
                </a:solidFill>
                <a:latin typeface="Playfair Display 2 Bold"/>
              </a:rPr>
              <a:t>Additionally, 32.9% of respondents are unsure</a:t>
            </a:r>
          </a:p>
        </p:txBody>
      </p:sp>
      <p:sp>
        <p:nvSpPr>
          <p:cNvPr id="9" name="TextBox 9"/>
          <p:cNvSpPr txBox="1"/>
          <p:nvPr/>
        </p:nvSpPr>
        <p:spPr>
          <a:xfrm>
            <a:off x="9775447" y="416544"/>
            <a:ext cx="7483853" cy="1281463"/>
          </a:xfrm>
          <a:prstGeom prst="rect">
            <a:avLst/>
          </a:prstGeom>
        </p:spPr>
        <p:txBody>
          <a:bodyPr lIns="0" tIns="0" rIns="0" bIns="0" rtlCol="0" anchor="t">
            <a:spAutoFit/>
          </a:bodyPr>
          <a:lstStyle/>
          <a:p>
            <a:pPr algn="ctr">
              <a:lnSpc>
                <a:spcPts val="3317"/>
              </a:lnSpc>
            </a:pPr>
            <a:r>
              <a:rPr lang="en-US" sz="3317">
                <a:solidFill>
                  <a:srgbClr val="59291B"/>
                </a:solidFill>
                <a:latin typeface="Playfair Display 2 Bold"/>
              </a:rPr>
              <a:t>Q. 6 Is Rare Beauty lipstick long lasting than Bobbi Brown? </a:t>
            </a:r>
          </a:p>
          <a:p>
            <a:pPr algn="ctr">
              <a:lnSpc>
                <a:spcPts val="3317"/>
              </a:lnSpc>
            </a:pPr>
            <a:endParaRPr lang="en-US" sz="3317">
              <a:solidFill>
                <a:srgbClr val="59291B"/>
              </a:solidFill>
              <a:latin typeface="Playfair Display 2 Bold"/>
            </a:endParaRPr>
          </a:p>
        </p:txBody>
      </p:sp>
      <p:sp>
        <p:nvSpPr>
          <p:cNvPr id="10" name="Freeform 10"/>
          <p:cNvSpPr/>
          <p:nvPr/>
        </p:nvSpPr>
        <p:spPr>
          <a:xfrm>
            <a:off x="10512175" y="1698006"/>
            <a:ext cx="6010397" cy="3716429"/>
          </a:xfrm>
          <a:custGeom>
            <a:avLst/>
            <a:gdLst/>
            <a:ahLst/>
            <a:cxnLst/>
            <a:rect l="l" t="t" r="r" b="b"/>
            <a:pathLst>
              <a:path w="6010397" h="3716429">
                <a:moveTo>
                  <a:pt x="0" y="0"/>
                </a:moveTo>
                <a:lnTo>
                  <a:pt x="6010397" y="0"/>
                </a:lnTo>
                <a:lnTo>
                  <a:pt x="6010397" y="3716429"/>
                </a:lnTo>
                <a:lnTo>
                  <a:pt x="0" y="3716429"/>
                </a:lnTo>
                <a:lnTo>
                  <a:pt x="0" y="0"/>
                </a:lnTo>
                <a:close/>
              </a:path>
            </a:pathLst>
          </a:custGeom>
          <a:blipFill>
            <a:blip r:embed="rId8" cstate="print"/>
            <a:stretch>
              <a:fillRect/>
            </a:stretch>
          </a:blipFill>
          <a:ln w="123825" cap="rnd">
            <a:solidFill>
              <a:srgbClr val="59291B"/>
            </a:solidFill>
            <a:prstDash val="solid"/>
            <a:round/>
          </a:ln>
        </p:spPr>
      </p:sp>
      <p:sp>
        <p:nvSpPr>
          <p:cNvPr id="11" name="Freeform 11"/>
          <p:cNvSpPr/>
          <p:nvPr/>
        </p:nvSpPr>
        <p:spPr>
          <a:xfrm>
            <a:off x="10690745" y="5414435"/>
            <a:ext cx="5653257" cy="4173132"/>
          </a:xfrm>
          <a:custGeom>
            <a:avLst/>
            <a:gdLst/>
            <a:ahLst/>
            <a:cxnLst/>
            <a:rect l="l" t="t" r="r" b="b"/>
            <a:pathLst>
              <a:path w="5653257" h="4173132">
                <a:moveTo>
                  <a:pt x="0" y="0"/>
                </a:moveTo>
                <a:lnTo>
                  <a:pt x="5653257" y="0"/>
                </a:lnTo>
                <a:lnTo>
                  <a:pt x="5653257" y="4173132"/>
                </a:lnTo>
                <a:lnTo>
                  <a:pt x="0" y="4173132"/>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1273123" y="7077389"/>
            <a:ext cx="4231920" cy="1391599"/>
          </a:xfrm>
          <a:prstGeom prst="rect">
            <a:avLst/>
          </a:prstGeom>
        </p:spPr>
        <p:txBody>
          <a:bodyPr wrap="square" lIns="0" tIns="0" rIns="0" bIns="0" rtlCol="0" anchor="t">
            <a:spAutoFit/>
          </a:bodyPr>
          <a:lstStyle/>
          <a:p>
            <a:pPr marL="0" lvl="0" indent="0">
              <a:lnSpc>
                <a:spcPts val="3605"/>
              </a:lnSpc>
              <a:spcBef>
                <a:spcPct val="0"/>
              </a:spcBef>
            </a:pPr>
            <a:endParaRPr lang="en-US" sz="3605" u="none" strike="noStrike" dirty="0">
              <a:solidFill>
                <a:srgbClr val="59291B"/>
              </a:solidFill>
              <a:latin typeface="Playfair Display 2 Bold"/>
            </a:endParaRPr>
          </a:p>
          <a:p>
            <a:pPr marL="0" lvl="0" indent="0">
              <a:lnSpc>
                <a:spcPts val="3605"/>
              </a:lnSpc>
              <a:spcBef>
                <a:spcPct val="0"/>
              </a:spcBef>
            </a:pPr>
            <a:r>
              <a:rPr lang="en-US" sz="3605" u="none" strike="noStrike" dirty="0">
                <a:solidFill>
                  <a:srgbClr val="59291B"/>
                </a:solidFill>
                <a:latin typeface="Playfair Display 2 Bold"/>
              </a:rPr>
              <a:t>Yes (72.67%) &gt; No(27.33%)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30157" y="-231351"/>
            <a:ext cx="19677903" cy="11603073"/>
          </a:xfrm>
          <a:prstGeom prst="rect">
            <a:avLst/>
          </a:prstGeom>
          <a:solidFill>
            <a:srgbClr val="DCAB98"/>
          </a:solidFill>
        </p:spPr>
      </p:sp>
      <p:sp>
        <p:nvSpPr>
          <p:cNvPr id="3" name="Freeform 3"/>
          <p:cNvSpPr/>
          <p:nvPr/>
        </p:nvSpPr>
        <p:spPr>
          <a:xfrm>
            <a:off x="14660317" y="6801933"/>
            <a:ext cx="3044429" cy="3481155"/>
          </a:xfrm>
          <a:custGeom>
            <a:avLst/>
            <a:gdLst/>
            <a:ahLst/>
            <a:cxnLst/>
            <a:rect l="l" t="t" r="r" b="b"/>
            <a:pathLst>
              <a:path w="3044429" h="3481155">
                <a:moveTo>
                  <a:pt x="0" y="0"/>
                </a:moveTo>
                <a:lnTo>
                  <a:pt x="3044429" y="0"/>
                </a:lnTo>
                <a:lnTo>
                  <a:pt x="3044429" y="3481156"/>
                </a:lnTo>
                <a:lnTo>
                  <a:pt x="0" y="3481156"/>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446798"/>
            <a:ext cx="7039054" cy="1211428"/>
          </a:xfrm>
          <a:prstGeom prst="rect">
            <a:avLst/>
          </a:prstGeom>
        </p:spPr>
        <p:txBody>
          <a:bodyPr lIns="0" tIns="0" rIns="0" bIns="0" rtlCol="0" anchor="t">
            <a:spAutoFit/>
          </a:bodyPr>
          <a:lstStyle/>
          <a:p>
            <a:pPr algn="ctr">
              <a:lnSpc>
                <a:spcPts val="3120"/>
              </a:lnSpc>
            </a:pPr>
            <a:r>
              <a:rPr lang="en-US" sz="3120">
                <a:solidFill>
                  <a:srgbClr val="59291B"/>
                </a:solidFill>
                <a:latin typeface="Playfair Display 2 Bold"/>
              </a:rPr>
              <a:t>Q. 7 Do these two brands have Sun Protection Factor in their products?</a:t>
            </a:r>
          </a:p>
          <a:p>
            <a:pPr algn="ctr">
              <a:lnSpc>
                <a:spcPts val="3120"/>
              </a:lnSpc>
            </a:pPr>
            <a:endParaRPr lang="en-US" sz="3120">
              <a:solidFill>
                <a:srgbClr val="59291B"/>
              </a:solidFill>
              <a:latin typeface="Playfair Display 2 Bold"/>
            </a:endParaRPr>
          </a:p>
        </p:txBody>
      </p:sp>
      <p:sp>
        <p:nvSpPr>
          <p:cNvPr id="5" name="Freeform 5"/>
          <p:cNvSpPr/>
          <p:nvPr/>
        </p:nvSpPr>
        <p:spPr>
          <a:xfrm flipH="1">
            <a:off x="199475" y="4587"/>
            <a:ext cx="6001749" cy="5979242"/>
          </a:xfrm>
          <a:custGeom>
            <a:avLst/>
            <a:gdLst/>
            <a:ahLst/>
            <a:cxnLst/>
            <a:rect l="l" t="t" r="r" b="b"/>
            <a:pathLst>
              <a:path w="6001749" h="5979242">
                <a:moveTo>
                  <a:pt x="6001749" y="0"/>
                </a:moveTo>
                <a:lnTo>
                  <a:pt x="0" y="0"/>
                </a:lnTo>
                <a:lnTo>
                  <a:pt x="0" y="5979242"/>
                </a:lnTo>
                <a:lnTo>
                  <a:pt x="6001749" y="5979242"/>
                </a:lnTo>
                <a:lnTo>
                  <a:pt x="6001749" y="0"/>
                </a:lnTo>
                <a:close/>
              </a:path>
            </a:pathLst>
          </a:custGeom>
          <a:blipFill>
            <a:blip r:embed="rId4" cstate="print">
              <a:alphaModFix amt="30000"/>
            </a:blip>
            <a:stretch>
              <a:fillRect/>
            </a:stretch>
          </a:blipFill>
        </p:spPr>
      </p:sp>
      <p:sp>
        <p:nvSpPr>
          <p:cNvPr id="6" name="Freeform 6"/>
          <p:cNvSpPr/>
          <p:nvPr/>
        </p:nvSpPr>
        <p:spPr>
          <a:xfrm>
            <a:off x="1828800" y="5905500"/>
            <a:ext cx="5290403" cy="3905279"/>
          </a:xfrm>
          <a:custGeom>
            <a:avLst/>
            <a:gdLst/>
            <a:ahLst/>
            <a:cxnLst/>
            <a:rect l="l" t="t" r="r" b="b"/>
            <a:pathLst>
              <a:path w="5290403" h="3905279">
                <a:moveTo>
                  <a:pt x="0" y="0"/>
                </a:moveTo>
                <a:lnTo>
                  <a:pt x="5290402" y="0"/>
                </a:lnTo>
                <a:lnTo>
                  <a:pt x="5290402" y="3905279"/>
                </a:lnTo>
                <a:lnTo>
                  <a:pt x="0" y="3905279"/>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7" name="Freeform 7"/>
          <p:cNvSpPr/>
          <p:nvPr/>
        </p:nvSpPr>
        <p:spPr>
          <a:xfrm>
            <a:off x="1218230" y="1658227"/>
            <a:ext cx="6326618" cy="3911959"/>
          </a:xfrm>
          <a:custGeom>
            <a:avLst/>
            <a:gdLst/>
            <a:ahLst/>
            <a:cxnLst/>
            <a:rect l="l" t="t" r="r" b="b"/>
            <a:pathLst>
              <a:path w="6326618" h="3911959">
                <a:moveTo>
                  <a:pt x="0" y="0"/>
                </a:moveTo>
                <a:lnTo>
                  <a:pt x="6326618" y="0"/>
                </a:lnTo>
                <a:lnTo>
                  <a:pt x="6326618" y="3911958"/>
                </a:lnTo>
                <a:lnTo>
                  <a:pt x="0" y="3911958"/>
                </a:lnTo>
                <a:lnTo>
                  <a:pt x="0" y="0"/>
                </a:lnTo>
                <a:close/>
              </a:path>
            </a:pathLst>
          </a:custGeom>
          <a:blipFill>
            <a:blip r:embed="rId7" cstate="print"/>
            <a:stretch>
              <a:fillRect/>
            </a:stretch>
          </a:blipFill>
          <a:ln w="123825" cap="rnd">
            <a:solidFill>
              <a:srgbClr val="59291B"/>
            </a:solidFill>
            <a:prstDash val="solid"/>
            <a:round/>
          </a:ln>
        </p:spPr>
      </p:sp>
      <p:sp>
        <p:nvSpPr>
          <p:cNvPr id="8" name="TextBox 8"/>
          <p:cNvSpPr txBox="1"/>
          <p:nvPr/>
        </p:nvSpPr>
        <p:spPr>
          <a:xfrm>
            <a:off x="2176968" y="6256270"/>
            <a:ext cx="4742518" cy="2462213"/>
          </a:xfrm>
          <a:prstGeom prst="rect">
            <a:avLst/>
          </a:prstGeom>
        </p:spPr>
        <p:txBody>
          <a:bodyPr lIns="0" tIns="0" rIns="0" bIns="0" rtlCol="0" anchor="t">
            <a:spAutoFit/>
          </a:bodyPr>
          <a:lstStyle/>
          <a:p>
            <a:pPr marL="0" lvl="0" indent="0">
              <a:lnSpc>
                <a:spcPts val="3156"/>
              </a:lnSpc>
              <a:spcBef>
                <a:spcPct val="0"/>
              </a:spcBef>
            </a:pPr>
            <a:endParaRPr lang="en-US" sz="3156" u="none" strike="noStrike" dirty="0">
              <a:solidFill>
                <a:srgbClr val="59291B"/>
              </a:solidFill>
              <a:latin typeface="Playfair Display 2 Bold"/>
            </a:endParaRPr>
          </a:p>
          <a:p>
            <a:pPr marL="0" lvl="0" indent="0">
              <a:lnSpc>
                <a:spcPts val="3156"/>
              </a:lnSpc>
              <a:spcBef>
                <a:spcPct val="0"/>
              </a:spcBef>
            </a:pPr>
            <a:r>
              <a:rPr lang="en-US" sz="3156" u="none" strike="noStrike" dirty="0">
                <a:solidFill>
                  <a:srgbClr val="59291B"/>
                </a:solidFill>
                <a:latin typeface="Playfair Display 2 Bold"/>
              </a:rPr>
              <a:t>Yes(88.8%) &gt; No(11.2%)</a:t>
            </a:r>
          </a:p>
          <a:p>
            <a:pPr marL="0" lvl="0" indent="0">
              <a:lnSpc>
                <a:spcPts val="3156"/>
              </a:lnSpc>
              <a:spcBef>
                <a:spcPct val="0"/>
              </a:spcBef>
            </a:pPr>
            <a:endParaRPr lang="en-US" sz="3156" u="none" strike="noStrike" dirty="0">
              <a:solidFill>
                <a:srgbClr val="59291B"/>
              </a:solidFill>
              <a:latin typeface="Playfair Display 2 Bold"/>
            </a:endParaRPr>
          </a:p>
          <a:p>
            <a:pPr marL="0" lvl="0" indent="0">
              <a:lnSpc>
                <a:spcPts val="3156"/>
              </a:lnSpc>
              <a:spcBef>
                <a:spcPct val="0"/>
              </a:spcBef>
              <a:buFont typeface="Arial" pitchFamily="34" charset="0"/>
              <a:buChar char="•"/>
            </a:pPr>
            <a:r>
              <a:rPr lang="en-US" sz="3156" u="none" strike="noStrike" dirty="0">
                <a:solidFill>
                  <a:srgbClr val="59291B"/>
                </a:solidFill>
                <a:latin typeface="Playfair Display 2 Bold"/>
              </a:rPr>
              <a:t> Offering SPF products - consumers needs and preferences</a:t>
            </a:r>
          </a:p>
        </p:txBody>
      </p:sp>
      <p:sp>
        <p:nvSpPr>
          <p:cNvPr id="9" name="Freeform 9"/>
          <p:cNvSpPr/>
          <p:nvPr/>
        </p:nvSpPr>
        <p:spPr>
          <a:xfrm>
            <a:off x="10892129" y="5954124"/>
            <a:ext cx="5290403" cy="3905279"/>
          </a:xfrm>
          <a:custGeom>
            <a:avLst/>
            <a:gdLst/>
            <a:ahLst/>
            <a:cxnLst/>
            <a:rect l="l" t="t" r="r" b="b"/>
            <a:pathLst>
              <a:path w="5290403" h="3905279">
                <a:moveTo>
                  <a:pt x="0" y="0"/>
                </a:moveTo>
                <a:lnTo>
                  <a:pt x="5290403" y="0"/>
                </a:lnTo>
                <a:lnTo>
                  <a:pt x="5290403" y="3905279"/>
                </a:lnTo>
                <a:lnTo>
                  <a:pt x="0" y="3905279"/>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9305073" y="456323"/>
            <a:ext cx="8464514" cy="1280401"/>
          </a:xfrm>
          <a:prstGeom prst="rect">
            <a:avLst/>
          </a:prstGeom>
        </p:spPr>
        <p:txBody>
          <a:bodyPr lIns="0" tIns="0" rIns="0" bIns="0" rtlCol="0" anchor="t">
            <a:spAutoFit/>
          </a:bodyPr>
          <a:lstStyle/>
          <a:p>
            <a:pPr algn="ctr">
              <a:lnSpc>
                <a:spcPts val="3315"/>
              </a:lnSpc>
            </a:pPr>
            <a:r>
              <a:rPr lang="en-US" sz="3315">
                <a:solidFill>
                  <a:srgbClr val="59291B"/>
                </a:solidFill>
                <a:latin typeface="Playfair Display 2 Bold"/>
              </a:rPr>
              <a:t>Q. 8 Which brand products are waterproof, sweatproof and transfer-resistant?</a:t>
            </a:r>
          </a:p>
          <a:p>
            <a:pPr algn="ctr">
              <a:lnSpc>
                <a:spcPts val="3315"/>
              </a:lnSpc>
            </a:pPr>
            <a:endParaRPr lang="en-US" sz="3315">
              <a:solidFill>
                <a:srgbClr val="59291B"/>
              </a:solidFill>
              <a:latin typeface="Playfair Display 2 Bold"/>
            </a:endParaRPr>
          </a:p>
        </p:txBody>
      </p:sp>
      <p:sp>
        <p:nvSpPr>
          <p:cNvPr id="11" name="Freeform 11"/>
          <p:cNvSpPr/>
          <p:nvPr/>
        </p:nvSpPr>
        <p:spPr>
          <a:xfrm>
            <a:off x="10063559" y="1466257"/>
            <a:ext cx="6947543" cy="4295898"/>
          </a:xfrm>
          <a:custGeom>
            <a:avLst/>
            <a:gdLst/>
            <a:ahLst/>
            <a:cxnLst/>
            <a:rect l="l" t="t" r="r" b="b"/>
            <a:pathLst>
              <a:path w="6947543" h="4295898">
                <a:moveTo>
                  <a:pt x="0" y="0"/>
                </a:moveTo>
                <a:lnTo>
                  <a:pt x="6947543" y="0"/>
                </a:lnTo>
                <a:lnTo>
                  <a:pt x="6947543" y="4295898"/>
                </a:lnTo>
                <a:lnTo>
                  <a:pt x="0" y="4295898"/>
                </a:lnTo>
                <a:lnTo>
                  <a:pt x="0" y="0"/>
                </a:lnTo>
                <a:close/>
              </a:path>
            </a:pathLst>
          </a:custGeom>
          <a:blipFill>
            <a:blip r:embed="rId8" cstate="print"/>
            <a:stretch>
              <a:fillRect/>
            </a:stretch>
          </a:blipFill>
          <a:ln w="123825" cap="rnd">
            <a:solidFill>
              <a:srgbClr val="59291B"/>
            </a:solidFill>
            <a:prstDash val="solid"/>
            <a:round/>
          </a:ln>
        </p:spPr>
      </p:sp>
      <p:sp>
        <p:nvSpPr>
          <p:cNvPr id="12" name="TextBox 12"/>
          <p:cNvSpPr txBox="1"/>
          <p:nvPr/>
        </p:nvSpPr>
        <p:spPr>
          <a:xfrm>
            <a:off x="11279270" y="6581529"/>
            <a:ext cx="4516121" cy="3081998"/>
          </a:xfrm>
          <a:prstGeom prst="rect">
            <a:avLst/>
          </a:prstGeom>
        </p:spPr>
        <p:txBody>
          <a:bodyPr lIns="0" tIns="0" rIns="0" bIns="0" rtlCol="0" anchor="t">
            <a:spAutoFit/>
          </a:bodyPr>
          <a:lstStyle/>
          <a:p>
            <a:pPr marL="0" lvl="0" indent="0" algn="l">
              <a:lnSpc>
                <a:spcPts val="2357"/>
              </a:lnSpc>
              <a:spcBef>
                <a:spcPct val="0"/>
              </a:spcBef>
            </a:pPr>
            <a:endParaRPr lang="en-US" sz="2357" u="none" strike="noStrike" dirty="0">
              <a:solidFill>
                <a:srgbClr val="59291B"/>
              </a:solidFill>
              <a:latin typeface="Playfair Display 2 Bold"/>
            </a:endParaRPr>
          </a:p>
          <a:p>
            <a:pPr marL="0" lvl="0" indent="0" algn="l">
              <a:lnSpc>
                <a:spcPts val="2357"/>
              </a:lnSpc>
              <a:spcBef>
                <a:spcPct val="0"/>
              </a:spcBef>
            </a:pPr>
            <a:r>
              <a:rPr lang="en-US" sz="2800" u="none" strike="noStrike" dirty="0">
                <a:solidFill>
                  <a:srgbClr val="59291B"/>
                </a:solidFill>
                <a:latin typeface="Playfair Display 2 Bold"/>
              </a:rPr>
              <a:t>Bobbi Brown : 44 (27.3%)</a:t>
            </a:r>
          </a:p>
          <a:p>
            <a:pPr marL="0" lvl="0" indent="0" algn="l">
              <a:lnSpc>
                <a:spcPts val="2357"/>
              </a:lnSpc>
              <a:spcBef>
                <a:spcPct val="0"/>
              </a:spcBef>
            </a:pPr>
            <a:r>
              <a:rPr lang="en-US" sz="2800" u="none" strike="noStrike" dirty="0">
                <a:solidFill>
                  <a:srgbClr val="59291B"/>
                </a:solidFill>
                <a:latin typeface="Playfair Display 2 Bold"/>
              </a:rPr>
              <a:t>Rare Beauty : 29(18.0%)</a:t>
            </a:r>
          </a:p>
          <a:p>
            <a:pPr marL="0" lvl="0" indent="0" algn="l">
              <a:lnSpc>
                <a:spcPts val="2357"/>
              </a:lnSpc>
              <a:spcBef>
                <a:spcPct val="0"/>
              </a:spcBef>
            </a:pPr>
            <a:r>
              <a:rPr lang="en-US" sz="2800" u="none" strike="noStrike" dirty="0">
                <a:solidFill>
                  <a:srgbClr val="59291B"/>
                </a:solidFill>
                <a:latin typeface="Playfair Display 2 Bold"/>
              </a:rPr>
              <a:t>Both : 83 (51.6%)</a:t>
            </a:r>
          </a:p>
          <a:p>
            <a:pPr marL="0" lvl="0" indent="0" algn="l">
              <a:lnSpc>
                <a:spcPts val="2357"/>
              </a:lnSpc>
              <a:spcBef>
                <a:spcPct val="0"/>
              </a:spcBef>
            </a:pPr>
            <a:endParaRPr lang="en-US" sz="2800" u="none" strike="noStrike" dirty="0">
              <a:solidFill>
                <a:srgbClr val="59291B"/>
              </a:solidFill>
              <a:latin typeface="Playfair Display 2 Bold"/>
            </a:endParaRPr>
          </a:p>
          <a:p>
            <a:pPr marL="0" lvl="0" indent="0" algn="l">
              <a:lnSpc>
                <a:spcPts val="2357"/>
              </a:lnSpc>
              <a:spcBef>
                <a:spcPct val="0"/>
              </a:spcBef>
              <a:buFont typeface="Arial" pitchFamily="34" charset="0"/>
              <a:buChar char="•"/>
            </a:pPr>
            <a:r>
              <a:rPr lang="en-US" sz="2800" u="none" strike="noStrike" dirty="0">
                <a:solidFill>
                  <a:srgbClr val="59291B"/>
                </a:solidFill>
                <a:latin typeface="Playfair Display 2 Bold"/>
              </a:rPr>
              <a:t> Expectation among consumers for makeup products</a:t>
            </a:r>
          </a:p>
          <a:p>
            <a:pPr marL="0" lvl="0" indent="0" algn="l">
              <a:lnSpc>
                <a:spcPts val="2357"/>
              </a:lnSpc>
              <a:spcBef>
                <a:spcPct val="0"/>
              </a:spcBef>
              <a:buFont typeface="Arial" pitchFamily="34" charset="0"/>
              <a:buChar char="•"/>
            </a:pPr>
            <a:r>
              <a:rPr lang="en-US" sz="2800" u="none" strike="noStrike" dirty="0">
                <a:solidFill>
                  <a:srgbClr val="59291B"/>
                </a:solidFill>
                <a:latin typeface="Playfair Display 2 Bold"/>
              </a:rPr>
              <a:t> Long lasting and durable under different conditions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30157" y="-231351"/>
            <a:ext cx="19677903" cy="11603073"/>
          </a:xfrm>
          <a:prstGeom prst="rect">
            <a:avLst/>
          </a:prstGeom>
          <a:solidFill>
            <a:srgbClr val="DCAB98"/>
          </a:solidFill>
        </p:spPr>
      </p:sp>
      <p:sp>
        <p:nvSpPr>
          <p:cNvPr id="3" name="Freeform 3"/>
          <p:cNvSpPr/>
          <p:nvPr/>
        </p:nvSpPr>
        <p:spPr>
          <a:xfrm>
            <a:off x="14660317" y="6801933"/>
            <a:ext cx="3044429" cy="3481155"/>
          </a:xfrm>
          <a:custGeom>
            <a:avLst/>
            <a:gdLst/>
            <a:ahLst/>
            <a:cxnLst/>
            <a:rect l="l" t="t" r="r" b="b"/>
            <a:pathLst>
              <a:path w="3044429" h="3481155">
                <a:moveTo>
                  <a:pt x="0" y="0"/>
                </a:moveTo>
                <a:lnTo>
                  <a:pt x="3044429" y="0"/>
                </a:lnTo>
                <a:lnTo>
                  <a:pt x="3044429" y="3481156"/>
                </a:lnTo>
                <a:lnTo>
                  <a:pt x="0" y="3481156"/>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566371" y="634836"/>
            <a:ext cx="13829686" cy="2359372"/>
          </a:xfrm>
          <a:prstGeom prst="rect">
            <a:avLst/>
          </a:prstGeom>
        </p:spPr>
        <p:txBody>
          <a:bodyPr lIns="0" tIns="0" rIns="0" bIns="0" rtlCol="0" anchor="t">
            <a:spAutoFit/>
          </a:bodyPr>
          <a:lstStyle/>
          <a:p>
            <a:pPr algn="ctr">
              <a:lnSpc>
                <a:spcPts val="6131"/>
              </a:lnSpc>
            </a:pPr>
            <a:r>
              <a:rPr lang="en-US" sz="6131">
                <a:solidFill>
                  <a:srgbClr val="59291B"/>
                </a:solidFill>
                <a:latin typeface="Playfair Display 2 Bold"/>
              </a:rPr>
              <a:t>Q. 9  What is the most selling product from these two brands? </a:t>
            </a:r>
          </a:p>
          <a:p>
            <a:pPr algn="ctr">
              <a:lnSpc>
                <a:spcPts val="6131"/>
              </a:lnSpc>
            </a:pPr>
            <a:endParaRPr lang="en-US" sz="6131">
              <a:solidFill>
                <a:srgbClr val="59291B"/>
              </a:solidFill>
              <a:latin typeface="Playfair Display 2 Bold"/>
            </a:endParaRPr>
          </a:p>
        </p:txBody>
      </p:sp>
      <p:sp>
        <p:nvSpPr>
          <p:cNvPr id="5" name="Freeform 5"/>
          <p:cNvSpPr/>
          <p:nvPr/>
        </p:nvSpPr>
        <p:spPr>
          <a:xfrm flipH="1">
            <a:off x="199475" y="4587"/>
            <a:ext cx="6001749" cy="5979242"/>
          </a:xfrm>
          <a:custGeom>
            <a:avLst/>
            <a:gdLst/>
            <a:ahLst/>
            <a:cxnLst/>
            <a:rect l="l" t="t" r="r" b="b"/>
            <a:pathLst>
              <a:path w="6001749" h="5979242">
                <a:moveTo>
                  <a:pt x="6001749" y="0"/>
                </a:moveTo>
                <a:lnTo>
                  <a:pt x="0" y="0"/>
                </a:lnTo>
                <a:lnTo>
                  <a:pt x="0" y="5979242"/>
                </a:lnTo>
                <a:lnTo>
                  <a:pt x="6001749" y="5979242"/>
                </a:lnTo>
                <a:lnTo>
                  <a:pt x="6001749" y="0"/>
                </a:lnTo>
                <a:close/>
              </a:path>
            </a:pathLst>
          </a:custGeom>
          <a:blipFill>
            <a:blip r:embed="rId4" cstate="print">
              <a:alphaModFix amt="30000"/>
            </a:blip>
            <a:stretch>
              <a:fillRect/>
            </a:stretch>
          </a:blipFill>
        </p:spPr>
      </p:sp>
      <p:sp>
        <p:nvSpPr>
          <p:cNvPr id="6" name="Freeform 6"/>
          <p:cNvSpPr/>
          <p:nvPr/>
        </p:nvSpPr>
        <p:spPr>
          <a:xfrm>
            <a:off x="11355655" y="3855728"/>
            <a:ext cx="6349090" cy="4686783"/>
          </a:xfrm>
          <a:custGeom>
            <a:avLst/>
            <a:gdLst/>
            <a:ahLst/>
            <a:cxnLst/>
            <a:rect l="l" t="t" r="r" b="b"/>
            <a:pathLst>
              <a:path w="6349090" h="4686783">
                <a:moveTo>
                  <a:pt x="0" y="0"/>
                </a:moveTo>
                <a:lnTo>
                  <a:pt x="6349091" y="0"/>
                </a:lnTo>
                <a:lnTo>
                  <a:pt x="6349091" y="4686783"/>
                </a:lnTo>
                <a:lnTo>
                  <a:pt x="0" y="4686783"/>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7" name="Freeform 7"/>
          <p:cNvSpPr/>
          <p:nvPr/>
        </p:nvSpPr>
        <p:spPr>
          <a:xfrm>
            <a:off x="597305" y="2994208"/>
            <a:ext cx="10110651" cy="6251752"/>
          </a:xfrm>
          <a:custGeom>
            <a:avLst/>
            <a:gdLst/>
            <a:ahLst/>
            <a:cxnLst/>
            <a:rect l="l" t="t" r="r" b="b"/>
            <a:pathLst>
              <a:path w="10110651" h="6251752">
                <a:moveTo>
                  <a:pt x="0" y="0"/>
                </a:moveTo>
                <a:lnTo>
                  <a:pt x="10110650" y="0"/>
                </a:lnTo>
                <a:lnTo>
                  <a:pt x="10110650" y="6251752"/>
                </a:lnTo>
                <a:lnTo>
                  <a:pt x="0" y="6251752"/>
                </a:lnTo>
                <a:lnTo>
                  <a:pt x="0" y="0"/>
                </a:lnTo>
                <a:close/>
              </a:path>
            </a:pathLst>
          </a:custGeom>
          <a:blipFill>
            <a:blip r:embed="rId7" cstate="print"/>
            <a:stretch>
              <a:fillRect/>
            </a:stretch>
          </a:blipFill>
          <a:ln w="123825" cap="rnd">
            <a:solidFill>
              <a:srgbClr val="59291B"/>
            </a:solidFill>
            <a:prstDash val="solid"/>
            <a:round/>
          </a:ln>
        </p:spPr>
      </p:sp>
      <p:sp>
        <p:nvSpPr>
          <p:cNvPr id="8" name="TextBox 8"/>
          <p:cNvSpPr txBox="1"/>
          <p:nvPr/>
        </p:nvSpPr>
        <p:spPr>
          <a:xfrm>
            <a:off x="12053311" y="4853306"/>
            <a:ext cx="4953779" cy="2872581"/>
          </a:xfrm>
          <a:prstGeom prst="rect">
            <a:avLst/>
          </a:prstGeom>
        </p:spPr>
        <p:txBody>
          <a:bodyPr lIns="0" tIns="0" rIns="0" bIns="0" rtlCol="0" anchor="t">
            <a:spAutoFit/>
          </a:bodyPr>
          <a:lstStyle/>
          <a:p>
            <a:pPr marL="0" lvl="0" indent="0" algn="l">
              <a:lnSpc>
                <a:spcPts val="3204"/>
              </a:lnSpc>
              <a:spcBef>
                <a:spcPct val="0"/>
              </a:spcBef>
            </a:pPr>
            <a:endParaRPr lang="en-US" sz="3204" u="none" strike="noStrike" dirty="0">
              <a:solidFill>
                <a:srgbClr val="59291B"/>
              </a:solidFill>
              <a:latin typeface="Playfair Display 2 Bold"/>
            </a:endParaRPr>
          </a:p>
          <a:p>
            <a:pPr marL="0" lvl="0" indent="0" algn="l">
              <a:lnSpc>
                <a:spcPts val="3204"/>
              </a:lnSpc>
              <a:spcBef>
                <a:spcPct val="0"/>
              </a:spcBef>
            </a:pPr>
            <a:r>
              <a:rPr lang="en-US" sz="3204" u="none" strike="noStrike" dirty="0">
                <a:solidFill>
                  <a:srgbClr val="59291B"/>
                </a:solidFill>
                <a:latin typeface="Playfair Display 2 Bold"/>
              </a:rPr>
              <a:t>Foundation :  Bobbi Brown (105)</a:t>
            </a:r>
          </a:p>
          <a:p>
            <a:pPr marL="0" lvl="0" indent="0" algn="l">
              <a:lnSpc>
                <a:spcPts val="3204"/>
              </a:lnSpc>
              <a:spcBef>
                <a:spcPct val="0"/>
              </a:spcBef>
            </a:pPr>
            <a:r>
              <a:rPr lang="en-US" sz="3204" u="none" strike="noStrike" dirty="0">
                <a:solidFill>
                  <a:srgbClr val="59291B"/>
                </a:solidFill>
                <a:latin typeface="Playfair Display 2 Bold"/>
              </a:rPr>
              <a:t>Lipstick : Rare Beauty (105)</a:t>
            </a:r>
          </a:p>
          <a:p>
            <a:pPr marL="0" lvl="0" indent="0" algn="l">
              <a:lnSpc>
                <a:spcPts val="3204"/>
              </a:lnSpc>
              <a:spcBef>
                <a:spcPct val="0"/>
              </a:spcBef>
            </a:pPr>
            <a:r>
              <a:rPr lang="en-US" sz="3204" u="none" strike="noStrike" dirty="0">
                <a:solidFill>
                  <a:srgbClr val="59291B"/>
                </a:solidFill>
                <a:latin typeface="Playfair Display 2 Bold"/>
              </a:rPr>
              <a:t>Eyeshadow : Bobbi Brown (69)</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rot="-445335">
            <a:off x="2132819" y="7912280"/>
            <a:ext cx="7315200" cy="2194560"/>
          </a:xfrm>
          <a:custGeom>
            <a:avLst/>
            <a:gdLst/>
            <a:ahLst/>
            <a:cxnLst/>
            <a:rect l="l" t="t" r="r" b="b"/>
            <a:pathLst>
              <a:path w="7315200" h="2194560">
                <a:moveTo>
                  <a:pt x="0" y="0"/>
                </a:moveTo>
                <a:lnTo>
                  <a:pt x="7315200" y="0"/>
                </a:lnTo>
                <a:lnTo>
                  <a:pt x="7315200" y="2194560"/>
                </a:lnTo>
                <a:lnTo>
                  <a:pt x="0" y="2194560"/>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676290" y="-1652763"/>
            <a:ext cx="12820615" cy="128206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5C61"/>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77088" y="1028700"/>
            <a:ext cx="7980860" cy="798086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C6A7"/>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811554" y="0"/>
            <a:ext cx="3504683" cy="1543050"/>
            <a:chOff x="0" y="0"/>
            <a:chExt cx="923044" cy="406400"/>
          </a:xfrm>
        </p:grpSpPr>
        <p:sp>
          <p:nvSpPr>
            <p:cNvPr id="10" name="Freeform 10"/>
            <p:cNvSpPr/>
            <p:nvPr/>
          </p:nvSpPr>
          <p:spPr>
            <a:xfrm>
              <a:off x="0" y="0"/>
              <a:ext cx="923044" cy="406400"/>
            </a:xfrm>
            <a:custGeom>
              <a:avLst/>
              <a:gdLst/>
              <a:ahLst/>
              <a:cxnLst/>
              <a:rect l="l" t="t" r="r" b="b"/>
              <a:pathLst>
                <a:path w="923044" h="406400">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59291B"/>
            </a:solidFill>
          </p:spPr>
        </p:sp>
        <p:sp>
          <p:nvSpPr>
            <p:cNvPr id="11" name="TextBox 11"/>
            <p:cNvSpPr txBox="1"/>
            <p:nvPr/>
          </p:nvSpPr>
          <p:spPr>
            <a:xfrm>
              <a:off x="0" y="-38100"/>
              <a:ext cx="923044" cy="444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77508" y="3282282"/>
            <a:ext cx="5699701" cy="2919066"/>
          </a:xfrm>
          <a:custGeom>
            <a:avLst/>
            <a:gdLst/>
            <a:ahLst/>
            <a:cxnLst/>
            <a:rect l="l" t="t" r="r" b="b"/>
            <a:pathLst>
              <a:path w="5699701" h="2919066">
                <a:moveTo>
                  <a:pt x="0" y="0"/>
                </a:moveTo>
                <a:lnTo>
                  <a:pt x="5699701" y="0"/>
                </a:lnTo>
                <a:lnTo>
                  <a:pt x="5699701" y="2919066"/>
                </a:lnTo>
                <a:lnTo>
                  <a:pt x="0" y="2919066"/>
                </a:lnTo>
                <a:lnTo>
                  <a:pt x="0" y="0"/>
                </a:lnTo>
                <a:close/>
              </a:path>
            </a:pathLst>
          </a:custGeom>
          <a:blipFill>
            <a:blip r:embed="rId4" cstate="print"/>
            <a:stretch>
              <a:fillRect l="-6623" r="-7175" b="-1077"/>
            </a:stretch>
          </a:blipFill>
        </p:spPr>
      </p:sp>
      <p:sp>
        <p:nvSpPr>
          <p:cNvPr id="13" name="TextBox 13"/>
          <p:cNvSpPr txBox="1"/>
          <p:nvPr/>
        </p:nvSpPr>
        <p:spPr>
          <a:xfrm>
            <a:off x="7849348" y="2595163"/>
            <a:ext cx="8173605" cy="4103688"/>
          </a:xfrm>
          <a:prstGeom prst="rect">
            <a:avLst/>
          </a:prstGeom>
        </p:spPr>
        <p:txBody>
          <a:bodyPr lIns="0" tIns="0" rIns="0" bIns="0" rtlCol="0" anchor="t">
            <a:spAutoFit/>
          </a:bodyPr>
          <a:lstStyle/>
          <a:p>
            <a:pPr algn="l">
              <a:lnSpc>
                <a:spcPts val="4043"/>
              </a:lnSpc>
              <a:spcBef>
                <a:spcPct val="0"/>
              </a:spcBef>
            </a:pPr>
            <a:r>
              <a:rPr lang="en-US" sz="4043" u="none" strike="noStrike" dirty="0">
                <a:solidFill>
                  <a:srgbClr val="6B002A"/>
                </a:solidFill>
                <a:latin typeface="Playfair Display 2 Bold"/>
              </a:rPr>
              <a:t>THE NUDE PALETTE:</a:t>
            </a:r>
          </a:p>
          <a:p>
            <a:pPr algn="l">
              <a:lnSpc>
                <a:spcPts val="4043"/>
              </a:lnSpc>
              <a:spcBef>
                <a:spcPct val="0"/>
              </a:spcBef>
            </a:pPr>
            <a:endParaRPr lang="en-US" sz="4043" u="none" strike="noStrike" dirty="0">
              <a:solidFill>
                <a:srgbClr val="6B002A"/>
              </a:solidFill>
              <a:latin typeface="Playfair Display 2 Bold"/>
            </a:endParaRPr>
          </a:p>
          <a:p>
            <a:pPr algn="l">
              <a:lnSpc>
                <a:spcPts val="4043"/>
              </a:lnSpc>
              <a:spcBef>
                <a:spcPct val="0"/>
              </a:spcBef>
            </a:pPr>
            <a:endParaRPr lang="en-US" sz="4043" u="none" strike="noStrike" dirty="0">
              <a:solidFill>
                <a:srgbClr val="6B002A"/>
              </a:solidFill>
              <a:latin typeface="Playfair Display 2 Bold"/>
            </a:endParaRPr>
          </a:p>
          <a:p>
            <a:pPr marL="872923" lvl="1" indent="-436462" algn="l">
              <a:lnSpc>
                <a:spcPts val="4043"/>
              </a:lnSpc>
              <a:spcBef>
                <a:spcPct val="0"/>
              </a:spcBef>
              <a:buFont typeface="Arial"/>
              <a:buChar char="•"/>
            </a:pPr>
            <a:r>
              <a:rPr lang="en-US" sz="4043" dirty="0">
                <a:solidFill>
                  <a:srgbClr val="6B002A"/>
                </a:solidFill>
                <a:latin typeface="Playfair Display 2 Bold"/>
              </a:rPr>
              <a:t> </a:t>
            </a:r>
            <a:r>
              <a:rPr lang="en-US" sz="4043" u="none" strike="noStrike" dirty="0">
                <a:solidFill>
                  <a:srgbClr val="6B002A"/>
                </a:solidFill>
                <a:latin typeface="Playfair Display 2 Bold"/>
              </a:rPr>
              <a:t>Most popular.</a:t>
            </a:r>
          </a:p>
          <a:p>
            <a:pPr marL="436461" lvl="1" algn="l">
              <a:lnSpc>
                <a:spcPts val="4043"/>
              </a:lnSpc>
              <a:spcBef>
                <a:spcPct val="0"/>
              </a:spcBef>
            </a:pPr>
            <a:endParaRPr lang="en-US" sz="4043" u="none" strike="noStrike" dirty="0">
              <a:solidFill>
                <a:srgbClr val="6B002A"/>
              </a:solidFill>
              <a:latin typeface="Playfair Display 2 Bold"/>
            </a:endParaRPr>
          </a:p>
          <a:p>
            <a:pPr marL="436461" lvl="1" algn="l">
              <a:lnSpc>
                <a:spcPts val="4043"/>
              </a:lnSpc>
              <a:spcBef>
                <a:spcPct val="0"/>
              </a:spcBef>
            </a:pPr>
            <a:endParaRPr lang="en-US" sz="4043" u="none" strike="noStrike" dirty="0">
              <a:solidFill>
                <a:srgbClr val="6B002A"/>
              </a:solidFill>
              <a:latin typeface="Playfair Display 2 Bold"/>
            </a:endParaRPr>
          </a:p>
          <a:p>
            <a:pPr marL="872923" lvl="1" indent="-436462" algn="l">
              <a:lnSpc>
                <a:spcPts val="4043"/>
              </a:lnSpc>
              <a:spcBef>
                <a:spcPct val="0"/>
              </a:spcBef>
              <a:buFont typeface="Arial"/>
              <a:buChar char="•"/>
            </a:pPr>
            <a:r>
              <a:rPr lang="en-US" sz="4043" u="none" strike="noStrike" dirty="0">
                <a:solidFill>
                  <a:srgbClr val="6B002A"/>
                </a:solidFill>
                <a:latin typeface="Playfair Display 2 Bold"/>
              </a:rPr>
              <a:t> Stocked with 18 highly pigmented shades</a:t>
            </a:r>
            <a:r>
              <a:rPr lang="en-US" sz="4043" dirty="0">
                <a:solidFill>
                  <a:srgbClr val="6B002A"/>
                </a:solidFill>
                <a:latin typeface="Playfair Display 2 Bold"/>
              </a:rPr>
              <a:t>.</a:t>
            </a:r>
            <a:endParaRPr lang="en-US" sz="4043" u="none" strike="noStrike" dirty="0">
              <a:solidFill>
                <a:srgbClr val="6B002A"/>
              </a:solidFill>
              <a:latin typeface="Playfair Display 2 Bo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30157" y="-231351"/>
            <a:ext cx="19677903" cy="11603073"/>
          </a:xfrm>
          <a:prstGeom prst="rect">
            <a:avLst/>
          </a:prstGeom>
          <a:solidFill>
            <a:srgbClr val="DCAB98"/>
          </a:solidFill>
        </p:spPr>
      </p:sp>
      <p:sp>
        <p:nvSpPr>
          <p:cNvPr id="3" name="Freeform 3"/>
          <p:cNvSpPr/>
          <p:nvPr/>
        </p:nvSpPr>
        <p:spPr>
          <a:xfrm>
            <a:off x="14660317" y="6801933"/>
            <a:ext cx="3044429" cy="3481155"/>
          </a:xfrm>
          <a:custGeom>
            <a:avLst/>
            <a:gdLst/>
            <a:ahLst/>
            <a:cxnLst/>
            <a:rect l="l" t="t" r="r" b="b"/>
            <a:pathLst>
              <a:path w="3044429" h="3481155">
                <a:moveTo>
                  <a:pt x="0" y="0"/>
                </a:moveTo>
                <a:lnTo>
                  <a:pt x="3044429" y="0"/>
                </a:lnTo>
                <a:lnTo>
                  <a:pt x="3044429" y="3481156"/>
                </a:lnTo>
                <a:lnTo>
                  <a:pt x="0" y="3481156"/>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99475" y="723708"/>
            <a:ext cx="17191821" cy="3132020"/>
          </a:xfrm>
          <a:prstGeom prst="rect">
            <a:avLst/>
          </a:prstGeom>
        </p:spPr>
        <p:txBody>
          <a:bodyPr lIns="0" tIns="0" rIns="0" bIns="0" rtlCol="0" anchor="t">
            <a:spAutoFit/>
          </a:bodyPr>
          <a:lstStyle/>
          <a:p>
            <a:pPr algn="ctr">
              <a:lnSpc>
                <a:spcPts val="6131"/>
              </a:lnSpc>
            </a:pPr>
            <a:r>
              <a:rPr lang="en-US" sz="6131">
                <a:solidFill>
                  <a:srgbClr val="59291B"/>
                </a:solidFill>
                <a:latin typeface="Playfair Display 2 Bold"/>
              </a:rPr>
              <a:t>Q. 10 If price were not a consideration, how likely or unlikely are you to purchase products from these brands?</a:t>
            </a:r>
          </a:p>
          <a:p>
            <a:pPr algn="ctr">
              <a:lnSpc>
                <a:spcPts val="6131"/>
              </a:lnSpc>
            </a:pPr>
            <a:endParaRPr lang="en-US" sz="6131">
              <a:solidFill>
                <a:srgbClr val="59291B"/>
              </a:solidFill>
              <a:latin typeface="Playfair Display 2 Bold"/>
            </a:endParaRPr>
          </a:p>
        </p:txBody>
      </p:sp>
      <p:sp>
        <p:nvSpPr>
          <p:cNvPr id="5" name="Freeform 5"/>
          <p:cNvSpPr/>
          <p:nvPr/>
        </p:nvSpPr>
        <p:spPr>
          <a:xfrm flipH="1">
            <a:off x="199475" y="4587"/>
            <a:ext cx="6001749" cy="5979242"/>
          </a:xfrm>
          <a:custGeom>
            <a:avLst/>
            <a:gdLst/>
            <a:ahLst/>
            <a:cxnLst/>
            <a:rect l="l" t="t" r="r" b="b"/>
            <a:pathLst>
              <a:path w="6001749" h="5979242">
                <a:moveTo>
                  <a:pt x="6001749" y="0"/>
                </a:moveTo>
                <a:lnTo>
                  <a:pt x="0" y="0"/>
                </a:lnTo>
                <a:lnTo>
                  <a:pt x="0" y="5979242"/>
                </a:lnTo>
                <a:lnTo>
                  <a:pt x="6001749" y="5979242"/>
                </a:lnTo>
                <a:lnTo>
                  <a:pt x="6001749" y="0"/>
                </a:lnTo>
                <a:close/>
              </a:path>
            </a:pathLst>
          </a:custGeom>
          <a:blipFill>
            <a:blip r:embed="rId4" cstate="print">
              <a:alphaModFix amt="30000"/>
            </a:blip>
            <a:stretch>
              <a:fillRect/>
            </a:stretch>
          </a:blipFill>
        </p:spPr>
      </p:sp>
      <p:sp>
        <p:nvSpPr>
          <p:cNvPr id="6" name="Freeform 6"/>
          <p:cNvSpPr/>
          <p:nvPr/>
        </p:nvSpPr>
        <p:spPr>
          <a:xfrm>
            <a:off x="11355655" y="3855728"/>
            <a:ext cx="6349090" cy="4686783"/>
          </a:xfrm>
          <a:custGeom>
            <a:avLst/>
            <a:gdLst/>
            <a:ahLst/>
            <a:cxnLst/>
            <a:rect l="l" t="t" r="r" b="b"/>
            <a:pathLst>
              <a:path w="6349090" h="4686783">
                <a:moveTo>
                  <a:pt x="0" y="0"/>
                </a:moveTo>
                <a:lnTo>
                  <a:pt x="6349091" y="0"/>
                </a:lnTo>
                <a:lnTo>
                  <a:pt x="6349091" y="4686783"/>
                </a:lnTo>
                <a:lnTo>
                  <a:pt x="0" y="4686783"/>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7" name="Freeform 7"/>
          <p:cNvSpPr/>
          <p:nvPr/>
        </p:nvSpPr>
        <p:spPr>
          <a:xfrm>
            <a:off x="597305" y="3350285"/>
            <a:ext cx="10110651" cy="6251752"/>
          </a:xfrm>
          <a:custGeom>
            <a:avLst/>
            <a:gdLst/>
            <a:ahLst/>
            <a:cxnLst/>
            <a:rect l="l" t="t" r="r" b="b"/>
            <a:pathLst>
              <a:path w="10110651" h="6251752">
                <a:moveTo>
                  <a:pt x="0" y="0"/>
                </a:moveTo>
                <a:lnTo>
                  <a:pt x="10110650" y="0"/>
                </a:lnTo>
                <a:lnTo>
                  <a:pt x="10110650" y="6251753"/>
                </a:lnTo>
                <a:lnTo>
                  <a:pt x="0" y="6251753"/>
                </a:lnTo>
                <a:lnTo>
                  <a:pt x="0" y="0"/>
                </a:lnTo>
                <a:close/>
              </a:path>
            </a:pathLst>
          </a:custGeom>
          <a:blipFill>
            <a:blip r:embed="rId7" cstate="print"/>
            <a:stretch>
              <a:fillRect/>
            </a:stretch>
          </a:blipFill>
          <a:ln w="114300" cap="rnd">
            <a:solidFill>
              <a:srgbClr val="59291B"/>
            </a:solidFill>
            <a:prstDash val="solid"/>
            <a:round/>
          </a:ln>
        </p:spPr>
      </p:sp>
      <p:sp>
        <p:nvSpPr>
          <p:cNvPr id="8" name="TextBox 8"/>
          <p:cNvSpPr txBox="1"/>
          <p:nvPr/>
        </p:nvSpPr>
        <p:spPr>
          <a:xfrm>
            <a:off x="11929338" y="4862831"/>
            <a:ext cx="5461958" cy="1949252"/>
          </a:xfrm>
          <a:prstGeom prst="rect">
            <a:avLst/>
          </a:prstGeom>
        </p:spPr>
        <p:txBody>
          <a:bodyPr lIns="0" tIns="0" rIns="0" bIns="0" rtlCol="0" anchor="t">
            <a:spAutoFit/>
          </a:bodyPr>
          <a:lstStyle/>
          <a:p>
            <a:pPr marL="0" lvl="0" indent="0" algn="l">
              <a:lnSpc>
                <a:spcPts val="3777"/>
              </a:lnSpc>
              <a:spcBef>
                <a:spcPct val="0"/>
              </a:spcBef>
            </a:pPr>
            <a:endParaRPr lang="en-US" sz="3777" u="none" strike="noStrike" dirty="0">
              <a:solidFill>
                <a:srgbClr val="59291B"/>
              </a:solidFill>
              <a:latin typeface="Playfair Display 2 Bold"/>
            </a:endParaRPr>
          </a:p>
          <a:p>
            <a:pPr marL="0" lvl="0" indent="0" algn="l">
              <a:lnSpc>
                <a:spcPts val="3777"/>
              </a:lnSpc>
              <a:spcBef>
                <a:spcPct val="0"/>
              </a:spcBef>
              <a:buFont typeface="Arial" pitchFamily="34" charset="0"/>
              <a:buChar char="•"/>
            </a:pPr>
            <a:r>
              <a:rPr lang="en-US" sz="3777" u="none" strike="noStrike" dirty="0">
                <a:solidFill>
                  <a:srgbClr val="59291B"/>
                </a:solidFill>
                <a:latin typeface="Playfair Display 2 Bold"/>
              </a:rPr>
              <a:t> Lower price – higher demand</a:t>
            </a:r>
          </a:p>
          <a:p>
            <a:pPr marL="0" lvl="0" indent="0" algn="l">
              <a:lnSpc>
                <a:spcPts val="3777"/>
              </a:lnSpc>
              <a:spcBef>
                <a:spcPct val="0"/>
              </a:spcBef>
              <a:buFont typeface="Arial" pitchFamily="34" charset="0"/>
              <a:buChar char="•"/>
            </a:pPr>
            <a:r>
              <a:rPr lang="en-US" sz="3777" u="none" strike="noStrike" dirty="0">
                <a:solidFill>
                  <a:srgbClr val="59291B"/>
                </a:solidFill>
                <a:latin typeface="Playfair Display 2 Bold"/>
              </a:rPr>
              <a:t> Cost of makeup</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30157" y="-231351"/>
            <a:ext cx="19677903" cy="11603073"/>
          </a:xfrm>
          <a:prstGeom prst="rect">
            <a:avLst/>
          </a:prstGeom>
          <a:solidFill>
            <a:srgbClr val="DCAB98"/>
          </a:solidFill>
        </p:spPr>
      </p:sp>
      <p:sp>
        <p:nvSpPr>
          <p:cNvPr id="3" name="Freeform 3"/>
          <p:cNvSpPr/>
          <p:nvPr/>
        </p:nvSpPr>
        <p:spPr>
          <a:xfrm>
            <a:off x="14660317" y="6801933"/>
            <a:ext cx="3044429" cy="3481155"/>
          </a:xfrm>
          <a:custGeom>
            <a:avLst/>
            <a:gdLst/>
            <a:ahLst/>
            <a:cxnLst/>
            <a:rect l="l" t="t" r="r" b="b"/>
            <a:pathLst>
              <a:path w="3044429" h="3481155">
                <a:moveTo>
                  <a:pt x="0" y="0"/>
                </a:moveTo>
                <a:lnTo>
                  <a:pt x="3044429" y="0"/>
                </a:lnTo>
                <a:lnTo>
                  <a:pt x="3044429" y="3481156"/>
                </a:lnTo>
                <a:lnTo>
                  <a:pt x="0" y="3481156"/>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99475" y="4587"/>
            <a:ext cx="6001749" cy="5979242"/>
          </a:xfrm>
          <a:custGeom>
            <a:avLst/>
            <a:gdLst/>
            <a:ahLst/>
            <a:cxnLst/>
            <a:rect l="l" t="t" r="r" b="b"/>
            <a:pathLst>
              <a:path w="6001749" h="5979242">
                <a:moveTo>
                  <a:pt x="6001749" y="0"/>
                </a:moveTo>
                <a:lnTo>
                  <a:pt x="0" y="0"/>
                </a:lnTo>
                <a:lnTo>
                  <a:pt x="0" y="5979242"/>
                </a:lnTo>
                <a:lnTo>
                  <a:pt x="6001749" y="5979242"/>
                </a:lnTo>
                <a:lnTo>
                  <a:pt x="6001749" y="0"/>
                </a:lnTo>
                <a:close/>
              </a:path>
            </a:pathLst>
          </a:custGeom>
          <a:blipFill>
            <a:blip r:embed="rId4" cstate="print">
              <a:alphaModFix amt="30000"/>
            </a:blip>
            <a:stretch>
              <a:fillRect/>
            </a:stretch>
          </a:blipFill>
        </p:spPr>
      </p:sp>
      <p:sp>
        <p:nvSpPr>
          <p:cNvPr id="5" name="Freeform 5"/>
          <p:cNvSpPr/>
          <p:nvPr/>
        </p:nvSpPr>
        <p:spPr>
          <a:xfrm>
            <a:off x="11355655" y="3855728"/>
            <a:ext cx="6349090" cy="4686783"/>
          </a:xfrm>
          <a:custGeom>
            <a:avLst/>
            <a:gdLst/>
            <a:ahLst/>
            <a:cxnLst/>
            <a:rect l="l" t="t" r="r" b="b"/>
            <a:pathLst>
              <a:path w="6349090" h="4686783">
                <a:moveTo>
                  <a:pt x="0" y="0"/>
                </a:moveTo>
                <a:lnTo>
                  <a:pt x="6349091" y="0"/>
                </a:lnTo>
                <a:lnTo>
                  <a:pt x="6349091" y="4686783"/>
                </a:lnTo>
                <a:lnTo>
                  <a:pt x="0" y="4686783"/>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6" name="Freeform 6"/>
          <p:cNvSpPr/>
          <p:nvPr/>
        </p:nvSpPr>
        <p:spPr>
          <a:xfrm>
            <a:off x="597305" y="3350285"/>
            <a:ext cx="10110651" cy="6251752"/>
          </a:xfrm>
          <a:custGeom>
            <a:avLst/>
            <a:gdLst/>
            <a:ahLst/>
            <a:cxnLst/>
            <a:rect l="l" t="t" r="r" b="b"/>
            <a:pathLst>
              <a:path w="10110651" h="6251752">
                <a:moveTo>
                  <a:pt x="0" y="0"/>
                </a:moveTo>
                <a:lnTo>
                  <a:pt x="10110650" y="0"/>
                </a:lnTo>
                <a:lnTo>
                  <a:pt x="10110650" y="6251753"/>
                </a:lnTo>
                <a:lnTo>
                  <a:pt x="0" y="6251753"/>
                </a:lnTo>
                <a:lnTo>
                  <a:pt x="0" y="0"/>
                </a:lnTo>
                <a:close/>
              </a:path>
            </a:pathLst>
          </a:custGeom>
          <a:blipFill>
            <a:blip r:embed="rId7" cstate="print"/>
            <a:stretch>
              <a:fillRect/>
            </a:stretch>
          </a:blipFill>
          <a:ln w="114300" cap="rnd">
            <a:solidFill>
              <a:srgbClr val="59291B"/>
            </a:solidFill>
            <a:prstDash val="solid"/>
            <a:round/>
          </a:ln>
        </p:spPr>
      </p:sp>
      <p:sp>
        <p:nvSpPr>
          <p:cNvPr id="7" name="TextBox 7"/>
          <p:cNvSpPr txBox="1"/>
          <p:nvPr/>
        </p:nvSpPr>
        <p:spPr>
          <a:xfrm>
            <a:off x="1786584" y="990914"/>
            <a:ext cx="13829686" cy="2359372"/>
          </a:xfrm>
          <a:prstGeom prst="rect">
            <a:avLst/>
          </a:prstGeom>
        </p:spPr>
        <p:txBody>
          <a:bodyPr lIns="0" tIns="0" rIns="0" bIns="0" rtlCol="0" anchor="t">
            <a:spAutoFit/>
          </a:bodyPr>
          <a:lstStyle/>
          <a:p>
            <a:pPr algn="ctr">
              <a:lnSpc>
                <a:spcPts val="6131"/>
              </a:lnSpc>
            </a:pPr>
            <a:r>
              <a:rPr lang="en-US" sz="6131">
                <a:solidFill>
                  <a:srgbClr val="59291B"/>
                </a:solidFill>
                <a:latin typeface="Playfair Display 2 Bold"/>
              </a:rPr>
              <a:t>Q. 11  Which brand products are you more likely to use in the future?</a:t>
            </a:r>
          </a:p>
          <a:p>
            <a:pPr algn="ctr">
              <a:lnSpc>
                <a:spcPts val="6131"/>
              </a:lnSpc>
            </a:pPr>
            <a:endParaRPr lang="en-US" sz="6131">
              <a:solidFill>
                <a:srgbClr val="59291B"/>
              </a:solidFill>
              <a:latin typeface="Playfair Display 2 Bold"/>
            </a:endParaRPr>
          </a:p>
        </p:txBody>
      </p:sp>
      <p:sp>
        <p:nvSpPr>
          <p:cNvPr id="8" name="TextBox 8"/>
          <p:cNvSpPr txBox="1"/>
          <p:nvPr/>
        </p:nvSpPr>
        <p:spPr>
          <a:xfrm>
            <a:off x="11687404" y="4862831"/>
            <a:ext cx="4513380" cy="1955279"/>
          </a:xfrm>
          <a:prstGeom prst="rect">
            <a:avLst/>
          </a:prstGeom>
        </p:spPr>
        <p:txBody>
          <a:bodyPr wrap="square" lIns="0" tIns="0" rIns="0" bIns="0" rtlCol="0" anchor="t">
            <a:spAutoFit/>
          </a:bodyPr>
          <a:lstStyle/>
          <a:p>
            <a:pPr marL="0" lvl="0" indent="0" algn="l">
              <a:lnSpc>
                <a:spcPts val="3777"/>
              </a:lnSpc>
              <a:spcBef>
                <a:spcPct val="0"/>
              </a:spcBef>
            </a:pPr>
            <a:endParaRPr lang="en-US" sz="3777" dirty="0">
              <a:solidFill>
                <a:srgbClr val="59291B"/>
              </a:solidFill>
              <a:latin typeface="Playfair Display 2 Bold"/>
            </a:endParaRPr>
          </a:p>
          <a:p>
            <a:pPr marL="0" lvl="0" indent="0" algn="l">
              <a:lnSpc>
                <a:spcPts val="3777"/>
              </a:lnSpc>
              <a:spcBef>
                <a:spcPct val="0"/>
              </a:spcBef>
            </a:pPr>
            <a:endParaRPr lang="en-US" sz="3777" u="none" strike="noStrike" dirty="0">
              <a:solidFill>
                <a:srgbClr val="59291B"/>
              </a:solidFill>
              <a:latin typeface="Playfair Display 2 Bold"/>
            </a:endParaRPr>
          </a:p>
          <a:p>
            <a:pPr marL="0" lvl="0" indent="0" algn="l">
              <a:lnSpc>
                <a:spcPts val="3777"/>
              </a:lnSpc>
              <a:spcBef>
                <a:spcPct val="0"/>
              </a:spcBef>
              <a:buFont typeface="Arial" pitchFamily="34" charset="0"/>
              <a:buChar char="•"/>
            </a:pPr>
            <a:r>
              <a:rPr lang="en-US" sz="3777" u="none" strike="noStrike" dirty="0">
                <a:solidFill>
                  <a:srgbClr val="59291B"/>
                </a:solidFill>
                <a:latin typeface="Playfair Display 2 Bold"/>
              </a:rPr>
              <a:t> Valuable insights in to future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30157" y="-231351"/>
            <a:ext cx="19677903" cy="11603073"/>
          </a:xfrm>
          <a:prstGeom prst="rect">
            <a:avLst/>
          </a:prstGeom>
          <a:solidFill>
            <a:srgbClr val="DCAB98"/>
          </a:solidFill>
        </p:spPr>
      </p:sp>
      <p:sp>
        <p:nvSpPr>
          <p:cNvPr id="3" name="Freeform 3"/>
          <p:cNvSpPr/>
          <p:nvPr/>
        </p:nvSpPr>
        <p:spPr>
          <a:xfrm>
            <a:off x="14660317" y="6801933"/>
            <a:ext cx="3044429" cy="3481155"/>
          </a:xfrm>
          <a:custGeom>
            <a:avLst/>
            <a:gdLst/>
            <a:ahLst/>
            <a:cxnLst/>
            <a:rect l="l" t="t" r="r" b="b"/>
            <a:pathLst>
              <a:path w="3044429" h="3481155">
                <a:moveTo>
                  <a:pt x="0" y="0"/>
                </a:moveTo>
                <a:lnTo>
                  <a:pt x="3044429" y="0"/>
                </a:lnTo>
                <a:lnTo>
                  <a:pt x="3044429" y="3481156"/>
                </a:lnTo>
                <a:lnTo>
                  <a:pt x="0" y="3481156"/>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99475" y="425919"/>
            <a:ext cx="16283488" cy="3132020"/>
          </a:xfrm>
          <a:prstGeom prst="rect">
            <a:avLst/>
          </a:prstGeom>
        </p:spPr>
        <p:txBody>
          <a:bodyPr lIns="0" tIns="0" rIns="0" bIns="0" rtlCol="0" anchor="t">
            <a:spAutoFit/>
          </a:bodyPr>
          <a:lstStyle/>
          <a:p>
            <a:pPr algn="ctr">
              <a:lnSpc>
                <a:spcPts val="6131"/>
              </a:lnSpc>
            </a:pPr>
            <a:r>
              <a:rPr lang="en-US" sz="6131">
                <a:solidFill>
                  <a:srgbClr val="59291B"/>
                </a:solidFill>
                <a:latin typeface="Playfair Display 2 Bold"/>
              </a:rPr>
              <a:t>Q. 12 What would be the main factor influencing your choice of future product usage?</a:t>
            </a:r>
          </a:p>
          <a:p>
            <a:pPr algn="ctr">
              <a:lnSpc>
                <a:spcPts val="6131"/>
              </a:lnSpc>
            </a:pPr>
            <a:endParaRPr lang="en-US" sz="6131">
              <a:solidFill>
                <a:srgbClr val="59291B"/>
              </a:solidFill>
              <a:latin typeface="Playfair Display 2 Bold"/>
            </a:endParaRPr>
          </a:p>
        </p:txBody>
      </p:sp>
      <p:sp>
        <p:nvSpPr>
          <p:cNvPr id="5" name="Freeform 5"/>
          <p:cNvSpPr/>
          <p:nvPr/>
        </p:nvSpPr>
        <p:spPr>
          <a:xfrm flipH="1">
            <a:off x="199475" y="4587"/>
            <a:ext cx="6001749" cy="5979242"/>
          </a:xfrm>
          <a:custGeom>
            <a:avLst/>
            <a:gdLst/>
            <a:ahLst/>
            <a:cxnLst/>
            <a:rect l="l" t="t" r="r" b="b"/>
            <a:pathLst>
              <a:path w="6001749" h="5979242">
                <a:moveTo>
                  <a:pt x="6001749" y="0"/>
                </a:moveTo>
                <a:lnTo>
                  <a:pt x="0" y="0"/>
                </a:lnTo>
                <a:lnTo>
                  <a:pt x="0" y="5979242"/>
                </a:lnTo>
                <a:lnTo>
                  <a:pt x="6001749" y="5979242"/>
                </a:lnTo>
                <a:lnTo>
                  <a:pt x="6001749" y="0"/>
                </a:lnTo>
                <a:close/>
              </a:path>
            </a:pathLst>
          </a:custGeom>
          <a:blipFill>
            <a:blip r:embed="rId4" cstate="print">
              <a:alphaModFix amt="30000"/>
            </a:blip>
            <a:stretch>
              <a:fillRect/>
            </a:stretch>
          </a:blipFill>
        </p:spPr>
      </p:sp>
      <p:sp>
        <p:nvSpPr>
          <p:cNvPr id="6" name="Freeform 6"/>
          <p:cNvSpPr/>
          <p:nvPr/>
        </p:nvSpPr>
        <p:spPr>
          <a:xfrm>
            <a:off x="11355655" y="3855728"/>
            <a:ext cx="6349090" cy="4686783"/>
          </a:xfrm>
          <a:custGeom>
            <a:avLst/>
            <a:gdLst/>
            <a:ahLst/>
            <a:cxnLst/>
            <a:rect l="l" t="t" r="r" b="b"/>
            <a:pathLst>
              <a:path w="6349090" h="4686783">
                <a:moveTo>
                  <a:pt x="0" y="0"/>
                </a:moveTo>
                <a:lnTo>
                  <a:pt x="6349091" y="0"/>
                </a:lnTo>
                <a:lnTo>
                  <a:pt x="6349091" y="4686783"/>
                </a:lnTo>
                <a:lnTo>
                  <a:pt x="0" y="4686783"/>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7" name="Freeform 7"/>
          <p:cNvSpPr/>
          <p:nvPr/>
        </p:nvSpPr>
        <p:spPr>
          <a:xfrm>
            <a:off x="1028700" y="3350285"/>
            <a:ext cx="9985074" cy="6273955"/>
          </a:xfrm>
          <a:custGeom>
            <a:avLst/>
            <a:gdLst/>
            <a:ahLst/>
            <a:cxnLst/>
            <a:rect l="l" t="t" r="r" b="b"/>
            <a:pathLst>
              <a:path w="9985074" h="6273955">
                <a:moveTo>
                  <a:pt x="0" y="0"/>
                </a:moveTo>
                <a:lnTo>
                  <a:pt x="9985074" y="0"/>
                </a:lnTo>
                <a:lnTo>
                  <a:pt x="9985074" y="6273955"/>
                </a:lnTo>
                <a:lnTo>
                  <a:pt x="0" y="6273955"/>
                </a:lnTo>
                <a:lnTo>
                  <a:pt x="0" y="0"/>
                </a:lnTo>
                <a:close/>
              </a:path>
            </a:pathLst>
          </a:custGeom>
          <a:blipFill>
            <a:blip r:embed="rId7" cstate="print"/>
            <a:stretch>
              <a:fillRect/>
            </a:stretch>
          </a:blipFill>
          <a:ln w="123825" cap="rnd">
            <a:solidFill>
              <a:srgbClr val="59291B"/>
            </a:solidFill>
            <a:prstDash val="solid"/>
            <a:round/>
          </a:ln>
        </p:spPr>
      </p:sp>
      <p:sp>
        <p:nvSpPr>
          <p:cNvPr id="8" name="TextBox 8"/>
          <p:cNvSpPr txBox="1"/>
          <p:nvPr/>
        </p:nvSpPr>
        <p:spPr>
          <a:xfrm>
            <a:off x="11565213" y="4859957"/>
            <a:ext cx="5483784" cy="4090863"/>
          </a:xfrm>
          <a:prstGeom prst="rect">
            <a:avLst/>
          </a:prstGeom>
        </p:spPr>
        <p:txBody>
          <a:bodyPr lIns="0" tIns="0" rIns="0" bIns="0" rtlCol="0" anchor="t">
            <a:spAutoFit/>
          </a:bodyPr>
          <a:lstStyle/>
          <a:p>
            <a:pPr marL="0" lvl="0" indent="0" algn="l">
              <a:lnSpc>
                <a:spcPts val="2904"/>
              </a:lnSpc>
              <a:spcBef>
                <a:spcPct val="0"/>
              </a:spcBef>
            </a:pPr>
            <a:endParaRPr lang="en-US" sz="2904" u="none" strike="noStrike" dirty="0">
              <a:solidFill>
                <a:srgbClr val="59291B"/>
              </a:solidFill>
              <a:latin typeface="Playfair Display 2 Bold"/>
            </a:endParaRPr>
          </a:p>
          <a:p>
            <a:pPr marL="0" lvl="0" indent="0" algn="l">
              <a:lnSpc>
                <a:spcPts val="2904"/>
              </a:lnSpc>
              <a:spcBef>
                <a:spcPct val="0"/>
              </a:spcBef>
            </a:pPr>
            <a:r>
              <a:rPr lang="en-US" sz="2904" u="none" strike="noStrike" dirty="0">
                <a:solidFill>
                  <a:srgbClr val="59291B"/>
                </a:solidFill>
                <a:latin typeface="Playfair Display 2 Bold"/>
              </a:rPr>
              <a:t>Quality(106) &gt; </a:t>
            </a:r>
            <a:r>
              <a:rPr lang="en-US" sz="2904" u="none" strike="noStrike" dirty="0" err="1">
                <a:solidFill>
                  <a:srgbClr val="59291B"/>
                </a:solidFill>
                <a:latin typeface="Playfair Display 2 Bold"/>
              </a:rPr>
              <a:t>Packeging</a:t>
            </a:r>
            <a:r>
              <a:rPr lang="en-US" sz="2904" u="none" strike="noStrike" dirty="0">
                <a:solidFill>
                  <a:srgbClr val="59291B"/>
                </a:solidFill>
                <a:latin typeface="Playfair Display 2 Bold"/>
              </a:rPr>
              <a:t>(30)  &gt; Reasonable Price(40)  &gt; other(1)</a:t>
            </a:r>
          </a:p>
          <a:p>
            <a:pPr marL="0" lvl="0" indent="0" algn="l">
              <a:lnSpc>
                <a:spcPts val="2904"/>
              </a:lnSpc>
              <a:spcBef>
                <a:spcPct val="0"/>
              </a:spcBef>
            </a:pPr>
            <a:endParaRPr lang="en-US" sz="2904" u="none" strike="noStrike" dirty="0">
              <a:solidFill>
                <a:srgbClr val="59291B"/>
              </a:solidFill>
              <a:latin typeface="Playfair Display 2 Bold"/>
            </a:endParaRPr>
          </a:p>
          <a:p>
            <a:pPr marL="0" lvl="0" indent="0" algn="l">
              <a:lnSpc>
                <a:spcPts val="2904"/>
              </a:lnSpc>
              <a:spcBef>
                <a:spcPct val="0"/>
              </a:spcBef>
              <a:buFont typeface="Arial" pitchFamily="34" charset="0"/>
              <a:buChar char="•"/>
            </a:pPr>
            <a:r>
              <a:rPr lang="en-US" sz="2904" u="none" strike="noStrike" dirty="0">
                <a:solidFill>
                  <a:srgbClr val="59291B"/>
                </a:solidFill>
                <a:latin typeface="Playfair Display 2 Bold"/>
              </a:rPr>
              <a:t> Quality  : product effectiveness and performance</a:t>
            </a:r>
          </a:p>
          <a:p>
            <a:pPr marL="0" lvl="0" indent="0" algn="l">
              <a:lnSpc>
                <a:spcPts val="2904"/>
              </a:lnSpc>
              <a:spcBef>
                <a:spcPct val="0"/>
              </a:spcBef>
              <a:buFont typeface="Arial" pitchFamily="34" charset="0"/>
              <a:buChar char="•"/>
            </a:pPr>
            <a:r>
              <a:rPr lang="en-US" sz="2904" u="none" strike="noStrike" dirty="0">
                <a:solidFill>
                  <a:srgbClr val="59291B"/>
                </a:solidFill>
                <a:latin typeface="Playfair Display 2 Bold"/>
              </a:rPr>
              <a:t> Packaging : presentation , visual</a:t>
            </a:r>
          </a:p>
          <a:p>
            <a:pPr marL="0" lvl="0" indent="0" algn="l">
              <a:lnSpc>
                <a:spcPts val="2904"/>
              </a:lnSpc>
              <a:spcBef>
                <a:spcPct val="0"/>
              </a:spcBef>
              <a:buFont typeface="Arial" pitchFamily="34" charset="0"/>
              <a:buChar char="•"/>
            </a:pPr>
            <a:r>
              <a:rPr lang="en-US" sz="2904" u="none" strike="noStrike" dirty="0">
                <a:solidFill>
                  <a:srgbClr val="59291B"/>
                </a:solidFill>
                <a:latin typeface="Playfair Display 2 Bold"/>
              </a:rPr>
              <a:t> Reasonable price :  affordability</a:t>
            </a:r>
          </a:p>
          <a:p>
            <a:pPr marL="0" lvl="0" indent="0" algn="l">
              <a:lnSpc>
                <a:spcPts val="2904"/>
              </a:lnSpc>
              <a:spcBef>
                <a:spcPct val="0"/>
              </a:spcBef>
            </a:pPr>
            <a:endParaRPr lang="en-US" sz="2904" u="none" strike="noStrike" dirty="0">
              <a:solidFill>
                <a:srgbClr val="59291B"/>
              </a:solidFill>
              <a:latin typeface="Playfair Display 2 Bo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30157" y="-231351"/>
            <a:ext cx="19677903" cy="11603073"/>
          </a:xfrm>
          <a:prstGeom prst="rect">
            <a:avLst/>
          </a:prstGeom>
          <a:solidFill>
            <a:srgbClr val="DCAB98"/>
          </a:solidFill>
        </p:spPr>
      </p:sp>
      <p:sp>
        <p:nvSpPr>
          <p:cNvPr id="3" name="Freeform 3"/>
          <p:cNvSpPr/>
          <p:nvPr/>
        </p:nvSpPr>
        <p:spPr>
          <a:xfrm>
            <a:off x="14660317" y="6801933"/>
            <a:ext cx="3044429" cy="3481155"/>
          </a:xfrm>
          <a:custGeom>
            <a:avLst/>
            <a:gdLst/>
            <a:ahLst/>
            <a:cxnLst/>
            <a:rect l="l" t="t" r="r" b="b"/>
            <a:pathLst>
              <a:path w="3044429" h="3481155">
                <a:moveTo>
                  <a:pt x="0" y="0"/>
                </a:moveTo>
                <a:lnTo>
                  <a:pt x="3044429" y="0"/>
                </a:lnTo>
                <a:lnTo>
                  <a:pt x="3044429" y="3481156"/>
                </a:lnTo>
                <a:lnTo>
                  <a:pt x="0" y="3481156"/>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60974" y="251443"/>
            <a:ext cx="8483026" cy="1602139"/>
          </a:xfrm>
          <a:prstGeom prst="rect">
            <a:avLst/>
          </a:prstGeom>
        </p:spPr>
        <p:txBody>
          <a:bodyPr lIns="0" tIns="0" rIns="0" bIns="0" rtlCol="0" anchor="t">
            <a:spAutoFit/>
          </a:bodyPr>
          <a:lstStyle/>
          <a:p>
            <a:pPr algn="ctr">
              <a:lnSpc>
                <a:spcPts val="3115"/>
              </a:lnSpc>
            </a:pPr>
            <a:r>
              <a:rPr lang="en-US" sz="3115">
                <a:solidFill>
                  <a:srgbClr val="59291B"/>
                </a:solidFill>
                <a:latin typeface="Playfair Display 2 Bold"/>
              </a:rPr>
              <a:t>Q. 13 Which specific type of product are you more likely to consider for future usage from your preferred brand?</a:t>
            </a:r>
          </a:p>
          <a:p>
            <a:pPr algn="ctr">
              <a:lnSpc>
                <a:spcPts val="3115"/>
              </a:lnSpc>
            </a:pPr>
            <a:r>
              <a:rPr lang="en-US" sz="3115">
                <a:solidFill>
                  <a:srgbClr val="59291B"/>
                </a:solidFill>
                <a:latin typeface="Playfair Display 2 Bold"/>
              </a:rPr>
              <a:t> </a:t>
            </a:r>
          </a:p>
        </p:txBody>
      </p:sp>
      <p:sp>
        <p:nvSpPr>
          <p:cNvPr id="5" name="Freeform 5"/>
          <p:cNvSpPr/>
          <p:nvPr/>
        </p:nvSpPr>
        <p:spPr>
          <a:xfrm flipH="1">
            <a:off x="199475" y="4587"/>
            <a:ext cx="6001749" cy="5979242"/>
          </a:xfrm>
          <a:custGeom>
            <a:avLst/>
            <a:gdLst/>
            <a:ahLst/>
            <a:cxnLst/>
            <a:rect l="l" t="t" r="r" b="b"/>
            <a:pathLst>
              <a:path w="6001749" h="5979242">
                <a:moveTo>
                  <a:pt x="6001749" y="0"/>
                </a:moveTo>
                <a:lnTo>
                  <a:pt x="0" y="0"/>
                </a:lnTo>
                <a:lnTo>
                  <a:pt x="0" y="5979242"/>
                </a:lnTo>
                <a:lnTo>
                  <a:pt x="6001749" y="5979242"/>
                </a:lnTo>
                <a:lnTo>
                  <a:pt x="6001749" y="0"/>
                </a:lnTo>
                <a:close/>
              </a:path>
            </a:pathLst>
          </a:custGeom>
          <a:blipFill>
            <a:blip r:embed="rId4" cstate="print">
              <a:alphaModFix amt="30000"/>
            </a:blip>
            <a:stretch>
              <a:fillRect/>
            </a:stretch>
          </a:blipFill>
        </p:spPr>
      </p:sp>
      <p:sp>
        <p:nvSpPr>
          <p:cNvPr id="6" name="Freeform 6"/>
          <p:cNvSpPr/>
          <p:nvPr/>
        </p:nvSpPr>
        <p:spPr>
          <a:xfrm>
            <a:off x="1243866" y="5596306"/>
            <a:ext cx="5564950" cy="4107945"/>
          </a:xfrm>
          <a:custGeom>
            <a:avLst/>
            <a:gdLst/>
            <a:ahLst/>
            <a:cxnLst/>
            <a:rect l="l" t="t" r="r" b="b"/>
            <a:pathLst>
              <a:path w="5564950" h="4107945">
                <a:moveTo>
                  <a:pt x="0" y="0"/>
                </a:moveTo>
                <a:lnTo>
                  <a:pt x="5564951" y="0"/>
                </a:lnTo>
                <a:lnTo>
                  <a:pt x="5564951" y="4107945"/>
                </a:lnTo>
                <a:lnTo>
                  <a:pt x="0" y="4107945"/>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7" name="Freeform 7"/>
          <p:cNvSpPr/>
          <p:nvPr/>
        </p:nvSpPr>
        <p:spPr>
          <a:xfrm>
            <a:off x="1028700" y="1511286"/>
            <a:ext cx="6564257" cy="4058899"/>
          </a:xfrm>
          <a:custGeom>
            <a:avLst/>
            <a:gdLst/>
            <a:ahLst/>
            <a:cxnLst/>
            <a:rect l="l" t="t" r="r" b="b"/>
            <a:pathLst>
              <a:path w="6564257" h="4058899">
                <a:moveTo>
                  <a:pt x="0" y="0"/>
                </a:moveTo>
                <a:lnTo>
                  <a:pt x="6564257" y="0"/>
                </a:lnTo>
                <a:lnTo>
                  <a:pt x="6564257" y="4058899"/>
                </a:lnTo>
                <a:lnTo>
                  <a:pt x="0" y="4058899"/>
                </a:lnTo>
                <a:lnTo>
                  <a:pt x="0" y="0"/>
                </a:lnTo>
                <a:close/>
              </a:path>
            </a:pathLst>
          </a:custGeom>
          <a:blipFill>
            <a:blip r:embed="rId7" cstate="print"/>
            <a:stretch>
              <a:fillRect/>
            </a:stretch>
          </a:blipFill>
          <a:ln w="114300" cap="rnd">
            <a:solidFill>
              <a:srgbClr val="59291B"/>
            </a:solidFill>
            <a:prstDash val="solid"/>
            <a:round/>
          </a:ln>
        </p:spPr>
      </p:sp>
      <p:sp>
        <p:nvSpPr>
          <p:cNvPr id="8" name="TextBox 8"/>
          <p:cNvSpPr txBox="1"/>
          <p:nvPr/>
        </p:nvSpPr>
        <p:spPr>
          <a:xfrm>
            <a:off x="1876746" y="6523303"/>
            <a:ext cx="4299190" cy="2846933"/>
          </a:xfrm>
          <a:prstGeom prst="rect">
            <a:avLst/>
          </a:prstGeom>
        </p:spPr>
        <p:txBody>
          <a:bodyPr lIns="0" tIns="0" rIns="0" bIns="0" rtlCol="0" anchor="t">
            <a:spAutoFit/>
          </a:bodyPr>
          <a:lstStyle/>
          <a:p>
            <a:pPr marL="0" lvl="0" indent="0" algn="l">
              <a:lnSpc>
                <a:spcPts val="3698"/>
              </a:lnSpc>
              <a:spcBef>
                <a:spcPct val="0"/>
              </a:spcBef>
            </a:pPr>
            <a:r>
              <a:rPr lang="en-US" sz="3698" u="none" strike="noStrike" dirty="0">
                <a:solidFill>
                  <a:srgbClr val="59291B"/>
                </a:solidFill>
                <a:latin typeface="Playfair Display 2 Bold"/>
              </a:rPr>
              <a:t>Lip Products : 65</a:t>
            </a:r>
          </a:p>
          <a:p>
            <a:pPr marL="0" lvl="0" indent="0" algn="l">
              <a:lnSpc>
                <a:spcPts val="3698"/>
              </a:lnSpc>
              <a:spcBef>
                <a:spcPct val="0"/>
              </a:spcBef>
            </a:pPr>
            <a:r>
              <a:rPr lang="en-US" sz="3698" u="none" strike="noStrike" dirty="0">
                <a:solidFill>
                  <a:srgbClr val="59291B"/>
                </a:solidFill>
                <a:latin typeface="Playfair Display 2 Bold"/>
              </a:rPr>
              <a:t>Foundation : 52</a:t>
            </a:r>
          </a:p>
          <a:p>
            <a:pPr marL="0" lvl="0" indent="0" algn="l">
              <a:lnSpc>
                <a:spcPts val="3698"/>
              </a:lnSpc>
              <a:spcBef>
                <a:spcPct val="0"/>
              </a:spcBef>
            </a:pPr>
            <a:r>
              <a:rPr lang="en-US" sz="3698" u="none" strike="noStrike" dirty="0">
                <a:solidFill>
                  <a:srgbClr val="59291B"/>
                </a:solidFill>
                <a:latin typeface="Playfair Display 2 Bold"/>
              </a:rPr>
              <a:t>Skincare : 36</a:t>
            </a:r>
          </a:p>
          <a:p>
            <a:pPr marL="0" lvl="0" indent="0" algn="l">
              <a:lnSpc>
                <a:spcPts val="3698"/>
              </a:lnSpc>
              <a:spcBef>
                <a:spcPct val="0"/>
              </a:spcBef>
            </a:pPr>
            <a:r>
              <a:rPr lang="en-US" sz="3698" u="none" strike="noStrike" dirty="0" err="1">
                <a:solidFill>
                  <a:srgbClr val="59291B"/>
                </a:solidFill>
                <a:latin typeface="Playfair Display 2 Bold"/>
              </a:rPr>
              <a:t>Eyeshadows</a:t>
            </a:r>
            <a:r>
              <a:rPr lang="en-US" sz="3698" u="none" strike="noStrike" dirty="0">
                <a:solidFill>
                  <a:srgbClr val="59291B"/>
                </a:solidFill>
                <a:latin typeface="Playfair Display 2 Bold"/>
              </a:rPr>
              <a:t> : 8</a:t>
            </a:r>
          </a:p>
          <a:p>
            <a:pPr marL="0" lvl="0" indent="0" algn="l">
              <a:lnSpc>
                <a:spcPts val="3698"/>
              </a:lnSpc>
              <a:spcBef>
                <a:spcPct val="0"/>
              </a:spcBef>
              <a:buFont typeface="Arial" pitchFamily="34" charset="0"/>
              <a:buChar char="•"/>
            </a:pPr>
            <a:r>
              <a:rPr lang="en-US" sz="3698" u="none" strike="noStrike" dirty="0">
                <a:solidFill>
                  <a:srgbClr val="59291B"/>
                </a:solidFill>
                <a:latin typeface="Playfair Display 2 Bold"/>
              </a:rPr>
              <a:t> Diverse preferences</a:t>
            </a:r>
          </a:p>
        </p:txBody>
      </p:sp>
      <p:sp>
        <p:nvSpPr>
          <p:cNvPr id="9" name="TextBox 9"/>
          <p:cNvSpPr txBox="1"/>
          <p:nvPr/>
        </p:nvSpPr>
        <p:spPr>
          <a:xfrm>
            <a:off x="10246031" y="254943"/>
            <a:ext cx="7013269" cy="1598639"/>
          </a:xfrm>
          <a:prstGeom prst="rect">
            <a:avLst/>
          </a:prstGeom>
        </p:spPr>
        <p:txBody>
          <a:bodyPr lIns="0" tIns="0" rIns="0" bIns="0" rtlCol="0" anchor="t">
            <a:spAutoFit/>
          </a:bodyPr>
          <a:lstStyle/>
          <a:p>
            <a:pPr algn="ctr">
              <a:lnSpc>
                <a:spcPts val="3109"/>
              </a:lnSpc>
            </a:pPr>
            <a:r>
              <a:rPr lang="en-US" sz="3109">
                <a:solidFill>
                  <a:srgbClr val="59291B"/>
                </a:solidFill>
                <a:latin typeface="Playfair Display 2 Bold"/>
              </a:rPr>
              <a:t>Q. 14 If you were to purchase a product within the next month, which brand would you lean towards?</a:t>
            </a:r>
          </a:p>
          <a:p>
            <a:pPr algn="ctr">
              <a:lnSpc>
                <a:spcPts val="3109"/>
              </a:lnSpc>
            </a:pPr>
            <a:endParaRPr lang="en-US" sz="3109">
              <a:solidFill>
                <a:srgbClr val="59291B"/>
              </a:solidFill>
              <a:latin typeface="Playfair Display 2 Bold"/>
            </a:endParaRPr>
          </a:p>
        </p:txBody>
      </p:sp>
      <p:sp>
        <p:nvSpPr>
          <p:cNvPr id="10" name="Freeform 10"/>
          <p:cNvSpPr/>
          <p:nvPr/>
        </p:nvSpPr>
        <p:spPr>
          <a:xfrm>
            <a:off x="10246031" y="1924931"/>
            <a:ext cx="6564257" cy="4058899"/>
          </a:xfrm>
          <a:custGeom>
            <a:avLst/>
            <a:gdLst/>
            <a:ahLst/>
            <a:cxnLst/>
            <a:rect l="l" t="t" r="r" b="b"/>
            <a:pathLst>
              <a:path w="6564257" h="4058899">
                <a:moveTo>
                  <a:pt x="0" y="0"/>
                </a:moveTo>
                <a:lnTo>
                  <a:pt x="6564257" y="0"/>
                </a:lnTo>
                <a:lnTo>
                  <a:pt x="6564257" y="4058898"/>
                </a:lnTo>
                <a:lnTo>
                  <a:pt x="0" y="4058898"/>
                </a:lnTo>
                <a:lnTo>
                  <a:pt x="0" y="0"/>
                </a:lnTo>
                <a:close/>
              </a:path>
            </a:pathLst>
          </a:custGeom>
          <a:blipFill>
            <a:blip r:embed="rId8" cstate="print"/>
            <a:stretch>
              <a:fillRect/>
            </a:stretch>
          </a:blipFill>
          <a:ln w="123825" cap="rnd">
            <a:solidFill>
              <a:srgbClr val="59291B"/>
            </a:solidFill>
            <a:prstDash val="solid"/>
            <a:round/>
          </a:ln>
        </p:spPr>
      </p:sp>
      <p:sp>
        <p:nvSpPr>
          <p:cNvPr id="11" name="Freeform 11"/>
          <p:cNvSpPr/>
          <p:nvPr/>
        </p:nvSpPr>
        <p:spPr>
          <a:xfrm>
            <a:off x="10645459" y="6050504"/>
            <a:ext cx="4949656" cy="3653746"/>
          </a:xfrm>
          <a:custGeom>
            <a:avLst/>
            <a:gdLst/>
            <a:ahLst/>
            <a:cxnLst/>
            <a:rect l="l" t="t" r="r" b="b"/>
            <a:pathLst>
              <a:path w="4949656" h="3653746">
                <a:moveTo>
                  <a:pt x="0" y="0"/>
                </a:moveTo>
                <a:lnTo>
                  <a:pt x="4949657" y="0"/>
                </a:lnTo>
                <a:lnTo>
                  <a:pt x="4949657" y="3653747"/>
                </a:lnTo>
                <a:lnTo>
                  <a:pt x="0" y="3653747"/>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0773867" y="6492065"/>
            <a:ext cx="4821249" cy="2878224"/>
          </a:xfrm>
          <a:prstGeom prst="rect">
            <a:avLst/>
          </a:prstGeom>
        </p:spPr>
        <p:txBody>
          <a:bodyPr wrap="square" lIns="0" tIns="0" rIns="0" bIns="0" rtlCol="0" anchor="t">
            <a:spAutoFit/>
          </a:bodyPr>
          <a:lstStyle/>
          <a:p>
            <a:pPr marL="0" lvl="0" indent="0" algn="l">
              <a:lnSpc>
                <a:spcPts val="3198"/>
              </a:lnSpc>
              <a:spcBef>
                <a:spcPct val="0"/>
              </a:spcBef>
            </a:pPr>
            <a:r>
              <a:rPr lang="en-US" sz="3198" u="none" strike="noStrike" dirty="0">
                <a:solidFill>
                  <a:srgbClr val="59291B"/>
                </a:solidFill>
                <a:latin typeface="Playfair Display 2 Bold"/>
              </a:rPr>
              <a:t>Rare Beauty : 66</a:t>
            </a:r>
          </a:p>
          <a:p>
            <a:pPr marL="0" lvl="0" indent="0" algn="l">
              <a:lnSpc>
                <a:spcPts val="3198"/>
              </a:lnSpc>
              <a:spcBef>
                <a:spcPct val="0"/>
              </a:spcBef>
            </a:pPr>
            <a:r>
              <a:rPr lang="en-US" sz="3198" u="none" strike="noStrike" dirty="0">
                <a:solidFill>
                  <a:srgbClr val="59291B"/>
                </a:solidFill>
                <a:latin typeface="Playfair Display 2 Bold"/>
              </a:rPr>
              <a:t>Bobbi Brown : 52</a:t>
            </a:r>
          </a:p>
          <a:p>
            <a:pPr marL="0" lvl="0" indent="0" algn="l">
              <a:lnSpc>
                <a:spcPts val="3198"/>
              </a:lnSpc>
              <a:spcBef>
                <a:spcPct val="0"/>
              </a:spcBef>
            </a:pPr>
            <a:r>
              <a:rPr lang="en-US" sz="3198" u="none" strike="noStrike" dirty="0">
                <a:solidFill>
                  <a:srgbClr val="59291B"/>
                </a:solidFill>
                <a:latin typeface="Playfair Display 2 Bold"/>
              </a:rPr>
              <a:t>Undecided : 43 (</a:t>
            </a:r>
            <a:r>
              <a:rPr lang="en-US" sz="3198" u="none" strike="noStrike" dirty="0" err="1">
                <a:solidFill>
                  <a:srgbClr val="59291B"/>
                </a:solidFill>
                <a:latin typeface="Playfair Display 2 Bold"/>
              </a:rPr>
              <a:t>uncertainity</a:t>
            </a:r>
            <a:r>
              <a:rPr lang="en-US" sz="3198" u="none" strike="noStrike" dirty="0">
                <a:solidFill>
                  <a:srgbClr val="59291B"/>
                </a:solidFill>
                <a:latin typeface="Playfair Display 2 Bold"/>
              </a:rPr>
              <a:t> in brand preferences)</a:t>
            </a:r>
          </a:p>
          <a:p>
            <a:pPr marL="0" lvl="0" indent="0" algn="l">
              <a:lnSpc>
                <a:spcPts val="3198"/>
              </a:lnSpc>
              <a:spcBef>
                <a:spcPct val="0"/>
              </a:spcBef>
            </a:pPr>
            <a:endParaRPr lang="en-US" sz="3198" u="none" strike="noStrike" dirty="0">
              <a:solidFill>
                <a:srgbClr val="59291B"/>
              </a:solidFill>
              <a:latin typeface="Playfair Display 2 Bold"/>
            </a:endParaRPr>
          </a:p>
          <a:p>
            <a:pPr marL="0" lvl="0" indent="0" algn="l">
              <a:lnSpc>
                <a:spcPts val="3198"/>
              </a:lnSpc>
              <a:spcBef>
                <a:spcPct val="0"/>
              </a:spcBef>
              <a:buFont typeface="Arial" pitchFamily="34" charset="0"/>
              <a:buChar char="•"/>
            </a:pPr>
            <a:r>
              <a:rPr lang="en-US" sz="3198" u="none" strike="noStrike" dirty="0">
                <a:solidFill>
                  <a:srgbClr val="59291B"/>
                </a:solidFill>
                <a:latin typeface="Playfair Display 2 Bold"/>
              </a:rPr>
              <a:t> Purchasing intentions</a:t>
            </a:r>
          </a:p>
          <a:p>
            <a:pPr marL="0" lvl="0" indent="0" algn="l">
              <a:lnSpc>
                <a:spcPts val="3198"/>
              </a:lnSpc>
              <a:spcBef>
                <a:spcPct val="0"/>
              </a:spcBef>
            </a:pPr>
            <a:endParaRPr lang="en-US" sz="3198" u="none" strike="noStrike" dirty="0">
              <a:solidFill>
                <a:srgbClr val="59291B"/>
              </a:solidFill>
              <a:latin typeface="Playfair Display 2 Bo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30157" y="-231351"/>
            <a:ext cx="19677903" cy="11603073"/>
          </a:xfrm>
          <a:prstGeom prst="rect">
            <a:avLst/>
          </a:prstGeom>
          <a:solidFill>
            <a:srgbClr val="DCAB98"/>
          </a:solidFill>
        </p:spPr>
      </p:sp>
      <p:sp>
        <p:nvSpPr>
          <p:cNvPr id="3" name="Freeform 3"/>
          <p:cNvSpPr/>
          <p:nvPr/>
        </p:nvSpPr>
        <p:spPr>
          <a:xfrm>
            <a:off x="14660317" y="6801933"/>
            <a:ext cx="3044429" cy="3481155"/>
          </a:xfrm>
          <a:custGeom>
            <a:avLst/>
            <a:gdLst/>
            <a:ahLst/>
            <a:cxnLst/>
            <a:rect l="l" t="t" r="r" b="b"/>
            <a:pathLst>
              <a:path w="3044429" h="3481155">
                <a:moveTo>
                  <a:pt x="0" y="0"/>
                </a:moveTo>
                <a:lnTo>
                  <a:pt x="3044429" y="0"/>
                </a:lnTo>
                <a:lnTo>
                  <a:pt x="3044429" y="3481156"/>
                </a:lnTo>
                <a:lnTo>
                  <a:pt x="0" y="3481156"/>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692207" y="114300"/>
            <a:ext cx="13829686" cy="3132020"/>
          </a:xfrm>
          <a:prstGeom prst="rect">
            <a:avLst/>
          </a:prstGeom>
        </p:spPr>
        <p:txBody>
          <a:bodyPr lIns="0" tIns="0" rIns="0" bIns="0" rtlCol="0" anchor="t">
            <a:spAutoFit/>
          </a:bodyPr>
          <a:lstStyle/>
          <a:p>
            <a:pPr algn="ctr">
              <a:lnSpc>
                <a:spcPts val="6131"/>
              </a:lnSpc>
            </a:pPr>
            <a:r>
              <a:rPr lang="en-US" sz="6131">
                <a:solidFill>
                  <a:srgbClr val="59291B"/>
                </a:solidFill>
                <a:latin typeface="Playfair Display 2 Bold"/>
              </a:rPr>
              <a:t>Q. 15 If you choose a preferred brand for future usage, what influenced your decision the most?</a:t>
            </a:r>
          </a:p>
          <a:p>
            <a:pPr algn="ctr">
              <a:lnSpc>
                <a:spcPts val="6131"/>
              </a:lnSpc>
            </a:pPr>
            <a:endParaRPr lang="en-US" sz="6131">
              <a:solidFill>
                <a:srgbClr val="59291B"/>
              </a:solidFill>
              <a:latin typeface="Playfair Display 2 Bold"/>
            </a:endParaRPr>
          </a:p>
        </p:txBody>
      </p:sp>
      <p:sp>
        <p:nvSpPr>
          <p:cNvPr id="5" name="Freeform 5"/>
          <p:cNvSpPr/>
          <p:nvPr/>
        </p:nvSpPr>
        <p:spPr>
          <a:xfrm flipH="1">
            <a:off x="199475" y="4587"/>
            <a:ext cx="6001749" cy="5979242"/>
          </a:xfrm>
          <a:custGeom>
            <a:avLst/>
            <a:gdLst/>
            <a:ahLst/>
            <a:cxnLst/>
            <a:rect l="l" t="t" r="r" b="b"/>
            <a:pathLst>
              <a:path w="6001749" h="5979242">
                <a:moveTo>
                  <a:pt x="6001749" y="0"/>
                </a:moveTo>
                <a:lnTo>
                  <a:pt x="0" y="0"/>
                </a:lnTo>
                <a:lnTo>
                  <a:pt x="0" y="5979242"/>
                </a:lnTo>
                <a:lnTo>
                  <a:pt x="6001749" y="5979242"/>
                </a:lnTo>
                <a:lnTo>
                  <a:pt x="6001749" y="0"/>
                </a:lnTo>
                <a:close/>
              </a:path>
            </a:pathLst>
          </a:custGeom>
          <a:blipFill>
            <a:blip r:embed="rId4" cstate="print">
              <a:alphaModFix amt="30000"/>
            </a:blip>
            <a:stretch>
              <a:fillRect/>
            </a:stretch>
          </a:blipFill>
        </p:spPr>
      </p:sp>
      <p:sp>
        <p:nvSpPr>
          <p:cNvPr id="6" name="Freeform 6"/>
          <p:cNvSpPr/>
          <p:nvPr/>
        </p:nvSpPr>
        <p:spPr>
          <a:xfrm>
            <a:off x="11355655" y="3855728"/>
            <a:ext cx="6349090" cy="4686783"/>
          </a:xfrm>
          <a:custGeom>
            <a:avLst/>
            <a:gdLst/>
            <a:ahLst/>
            <a:cxnLst/>
            <a:rect l="l" t="t" r="r" b="b"/>
            <a:pathLst>
              <a:path w="6349090" h="4686783">
                <a:moveTo>
                  <a:pt x="0" y="0"/>
                </a:moveTo>
                <a:lnTo>
                  <a:pt x="6349091" y="0"/>
                </a:lnTo>
                <a:lnTo>
                  <a:pt x="6349091" y="4686783"/>
                </a:lnTo>
                <a:lnTo>
                  <a:pt x="0" y="4686783"/>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7" name="Freeform 7"/>
          <p:cNvSpPr/>
          <p:nvPr/>
        </p:nvSpPr>
        <p:spPr>
          <a:xfrm>
            <a:off x="597305" y="2857953"/>
            <a:ext cx="10110651" cy="6251752"/>
          </a:xfrm>
          <a:custGeom>
            <a:avLst/>
            <a:gdLst/>
            <a:ahLst/>
            <a:cxnLst/>
            <a:rect l="l" t="t" r="r" b="b"/>
            <a:pathLst>
              <a:path w="10110651" h="6251752">
                <a:moveTo>
                  <a:pt x="0" y="0"/>
                </a:moveTo>
                <a:lnTo>
                  <a:pt x="10110650" y="0"/>
                </a:lnTo>
                <a:lnTo>
                  <a:pt x="10110650" y="6251752"/>
                </a:lnTo>
                <a:lnTo>
                  <a:pt x="0" y="6251752"/>
                </a:lnTo>
                <a:lnTo>
                  <a:pt x="0" y="0"/>
                </a:lnTo>
                <a:close/>
              </a:path>
            </a:pathLst>
          </a:custGeom>
          <a:blipFill>
            <a:blip r:embed="rId7" cstate="print"/>
            <a:stretch>
              <a:fillRect/>
            </a:stretch>
          </a:blipFill>
          <a:ln w="123825" cap="rnd">
            <a:solidFill>
              <a:srgbClr val="59291B"/>
            </a:solidFill>
            <a:prstDash val="solid"/>
            <a:round/>
          </a:ln>
        </p:spPr>
      </p:sp>
      <p:sp>
        <p:nvSpPr>
          <p:cNvPr id="8" name="TextBox 8"/>
          <p:cNvSpPr txBox="1"/>
          <p:nvPr/>
        </p:nvSpPr>
        <p:spPr>
          <a:xfrm>
            <a:off x="11565213" y="4939031"/>
            <a:ext cx="5337463" cy="2706895"/>
          </a:xfrm>
          <a:prstGeom prst="rect">
            <a:avLst/>
          </a:prstGeom>
        </p:spPr>
        <p:txBody>
          <a:bodyPr lIns="0" tIns="0" rIns="0" bIns="0" rtlCol="0" anchor="t">
            <a:spAutoFit/>
          </a:bodyPr>
          <a:lstStyle/>
          <a:p>
            <a:pPr marL="0" lvl="0" indent="0" algn="l">
              <a:lnSpc>
                <a:spcPts val="2105"/>
              </a:lnSpc>
              <a:spcBef>
                <a:spcPct val="0"/>
              </a:spcBef>
            </a:pPr>
            <a:endParaRPr lang="en-US" sz="2105" u="none" strike="noStrike" dirty="0">
              <a:solidFill>
                <a:srgbClr val="59291B"/>
              </a:solidFill>
              <a:latin typeface="Playfair Display 2 Bold"/>
            </a:endParaRPr>
          </a:p>
          <a:p>
            <a:pPr marL="0" lvl="0" indent="0" algn="l">
              <a:lnSpc>
                <a:spcPts val="2105"/>
              </a:lnSpc>
              <a:spcBef>
                <a:spcPct val="0"/>
              </a:spcBef>
              <a:buFont typeface="Arial" pitchFamily="34" charset="0"/>
              <a:buChar char="•"/>
            </a:pPr>
            <a:r>
              <a:rPr lang="en-US" sz="2105" u="none" strike="noStrike" dirty="0">
                <a:solidFill>
                  <a:srgbClr val="59291B"/>
                </a:solidFill>
                <a:latin typeface="Playfair Display 2 Bold"/>
              </a:rPr>
              <a:t> </a:t>
            </a:r>
            <a:r>
              <a:rPr lang="en-US" sz="2900" u="none" strike="noStrike" dirty="0">
                <a:solidFill>
                  <a:srgbClr val="59291B"/>
                </a:solidFill>
                <a:latin typeface="Playfair Display 2 Bold"/>
              </a:rPr>
              <a:t>Brands that stands for social responsibility, </a:t>
            </a:r>
            <a:r>
              <a:rPr lang="en-US" sz="2900" u="none" strike="noStrike" dirty="0" err="1">
                <a:solidFill>
                  <a:srgbClr val="59291B"/>
                </a:solidFill>
                <a:latin typeface="Playfair Display 2 Bold"/>
              </a:rPr>
              <a:t>sustainabilty</a:t>
            </a:r>
            <a:endParaRPr lang="en-US" sz="2900" u="none" strike="noStrike" dirty="0">
              <a:solidFill>
                <a:srgbClr val="59291B"/>
              </a:solidFill>
              <a:latin typeface="Playfair Display 2 Bold"/>
            </a:endParaRPr>
          </a:p>
          <a:p>
            <a:pPr marL="0" lvl="0" indent="0" algn="l">
              <a:lnSpc>
                <a:spcPts val="2105"/>
              </a:lnSpc>
              <a:spcBef>
                <a:spcPct val="0"/>
              </a:spcBef>
            </a:pPr>
            <a:endParaRPr lang="en-US" sz="2900" u="none" strike="noStrike" dirty="0">
              <a:solidFill>
                <a:srgbClr val="59291B"/>
              </a:solidFill>
              <a:latin typeface="Playfair Display 2 Bold"/>
            </a:endParaRPr>
          </a:p>
          <a:p>
            <a:pPr marL="0" lvl="0" indent="0" algn="l">
              <a:lnSpc>
                <a:spcPts val="2105"/>
              </a:lnSpc>
              <a:spcBef>
                <a:spcPct val="0"/>
              </a:spcBef>
              <a:buFont typeface="Arial" pitchFamily="34" charset="0"/>
              <a:buChar char="•"/>
            </a:pPr>
            <a:r>
              <a:rPr lang="en-US" sz="2900" u="none" strike="noStrike" dirty="0">
                <a:solidFill>
                  <a:srgbClr val="59291B"/>
                </a:solidFill>
                <a:latin typeface="Playfair Display 2 Bold"/>
              </a:rPr>
              <a:t> Personal recommendations</a:t>
            </a:r>
          </a:p>
          <a:p>
            <a:pPr marL="0" lvl="0" indent="0" algn="l">
              <a:lnSpc>
                <a:spcPts val="2105"/>
              </a:lnSpc>
              <a:spcBef>
                <a:spcPct val="0"/>
              </a:spcBef>
            </a:pPr>
            <a:endParaRPr lang="en-US" sz="2900" u="none" strike="noStrike" dirty="0">
              <a:solidFill>
                <a:srgbClr val="59291B"/>
              </a:solidFill>
              <a:latin typeface="Playfair Display 2 Bold"/>
            </a:endParaRPr>
          </a:p>
          <a:p>
            <a:pPr marL="0" lvl="0" indent="0" algn="l">
              <a:lnSpc>
                <a:spcPts val="2105"/>
              </a:lnSpc>
              <a:spcBef>
                <a:spcPct val="0"/>
              </a:spcBef>
              <a:buFont typeface="Arial" pitchFamily="34" charset="0"/>
              <a:buChar char="•"/>
            </a:pPr>
            <a:r>
              <a:rPr lang="en-US" sz="2900" u="none" strike="noStrike" dirty="0">
                <a:solidFill>
                  <a:srgbClr val="59291B"/>
                </a:solidFill>
                <a:latin typeface="Playfair Display 2 Bold"/>
              </a:rPr>
              <a:t> Positive store experience</a:t>
            </a:r>
          </a:p>
          <a:p>
            <a:pPr marL="0" lvl="0" indent="0" algn="l">
              <a:lnSpc>
                <a:spcPts val="2105"/>
              </a:lnSpc>
              <a:spcBef>
                <a:spcPct val="0"/>
              </a:spcBef>
            </a:pPr>
            <a:endParaRPr lang="en-US" sz="2900" u="none" strike="noStrike" dirty="0">
              <a:solidFill>
                <a:srgbClr val="59291B"/>
              </a:solidFill>
              <a:latin typeface="Playfair Display 2 Bold"/>
            </a:endParaRPr>
          </a:p>
          <a:p>
            <a:pPr marL="0" lvl="0" indent="0" algn="l">
              <a:lnSpc>
                <a:spcPts val="2105"/>
              </a:lnSpc>
              <a:spcBef>
                <a:spcPct val="0"/>
              </a:spcBef>
              <a:buFont typeface="Arial" pitchFamily="34" charset="0"/>
              <a:buChar char="•"/>
            </a:pPr>
            <a:r>
              <a:rPr lang="en-US" sz="2900" u="none" strike="noStrike" dirty="0">
                <a:solidFill>
                  <a:srgbClr val="59291B"/>
                </a:solidFill>
                <a:latin typeface="Playfair Display 2 Bold"/>
              </a:rPr>
              <a:t> Positive reviews and high ratings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30157" y="-231351"/>
            <a:ext cx="19677903" cy="11603073"/>
          </a:xfrm>
          <a:prstGeom prst="rect">
            <a:avLst/>
          </a:prstGeom>
          <a:solidFill>
            <a:srgbClr val="DCAB98"/>
          </a:solidFill>
        </p:spPr>
      </p:sp>
      <p:sp>
        <p:nvSpPr>
          <p:cNvPr id="3" name="Freeform 3"/>
          <p:cNvSpPr/>
          <p:nvPr/>
        </p:nvSpPr>
        <p:spPr>
          <a:xfrm>
            <a:off x="14660317" y="6801933"/>
            <a:ext cx="3044429" cy="3481155"/>
          </a:xfrm>
          <a:custGeom>
            <a:avLst/>
            <a:gdLst/>
            <a:ahLst/>
            <a:cxnLst/>
            <a:rect l="l" t="t" r="r" b="b"/>
            <a:pathLst>
              <a:path w="3044429" h="3481155">
                <a:moveTo>
                  <a:pt x="0" y="0"/>
                </a:moveTo>
                <a:lnTo>
                  <a:pt x="3044429" y="0"/>
                </a:lnTo>
                <a:lnTo>
                  <a:pt x="3044429" y="3481156"/>
                </a:lnTo>
                <a:lnTo>
                  <a:pt x="0" y="3481156"/>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628016" y="749980"/>
            <a:ext cx="13829686" cy="1586724"/>
          </a:xfrm>
          <a:prstGeom prst="rect">
            <a:avLst/>
          </a:prstGeom>
        </p:spPr>
        <p:txBody>
          <a:bodyPr lIns="0" tIns="0" rIns="0" bIns="0" rtlCol="0" anchor="t">
            <a:spAutoFit/>
          </a:bodyPr>
          <a:lstStyle/>
          <a:p>
            <a:pPr algn="ctr">
              <a:lnSpc>
                <a:spcPts val="6131"/>
              </a:lnSpc>
            </a:pPr>
            <a:r>
              <a:rPr lang="en-US" sz="6131">
                <a:solidFill>
                  <a:srgbClr val="59291B"/>
                </a:solidFill>
                <a:latin typeface="Playfair Display 2 Bold"/>
              </a:rPr>
              <a:t>Q. 16 What beauty products are you willing to buy at high prices?</a:t>
            </a:r>
          </a:p>
        </p:txBody>
      </p:sp>
      <p:sp>
        <p:nvSpPr>
          <p:cNvPr id="5" name="Freeform 5"/>
          <p:cNvSpPr/>
          <p:nvPr/>
        </p:nvSpPr>
        <p:spPr>
          <a:xfrm flipH="1">
            <a:off x="199475" y="4587"/>
            <a:ext cx="6001749" cy="5979242"/>
          </a:xfrm>
          <a:custGeom>
            <a:avLst/>
            <a:gdLst/>
            <a:ahLst/>
            <a:cxnLst/>
            <a:rect l="l" t="t" r="r" b="b"/>
            <a:pathLst>
              <a:path w="6001749" h="5979242">
                <a:moveTo>
                  <a:pt x="6001749" y="0"/>
                </a:moveTo>
                <a:lnTo>
                  <a:pt x="0" y="0"/>
                </a:lnTo>
                <a:lnTo>
                  <a:pt x="0" y="5979242"/>
                </a:lnTo>
                <a:lnTo>
                  <a:pt x="6001749" y="5979242"/>
                </a:lnTo>
                <a:lnTo>
                  <a:pt x="6001749" y="0"/>
                </a:lnTo>
                <a:close/>
              </a:path>
            </a:pathLst>
          </a:custGeom>
          <a:blipFill>
            <a:blip r:embed="rId4" cstate="print">
              <a:alphaModFix amt="30000"/>
            </a:blip>
            <a:stretch>
              <a:fillRect/>
            </a:stretch>
          </a:blipFill>
        </p:spPr>
      </p:sp>
      <p:sp>
        <p:nvSpPr>
          <p:cNvPr id="6" name="Freeform 6"/>
          <p:cNvSpPr/>
          <p:nvPr/>
        </p:nvSpPr>
        <p:spPr>
          <a:xfrm>
            <a:off x="11355655" y="3855728"/>
            <a:ext cx="6349090" cy="4686783"/>
          </a:xfrm>
          <a:custGeom>
            <a:avLst/>
            <a:gdLst/>
            <a:ahLst/>
            <a:cxnLst/>
            <a:rect l="l" t="t" r="r" b="b"/>
            <a:pathLst>
              <a:path w="6349090" h="4686783">
                <a:moveTo>
                  <a:pt x="0" y="0"/>
                </a:moveTo>
                <a:lnTo>
                  <a:pt x="6349091" y="0"/>
                </a:lnTo>
                <a:lnTo>
                  <a:pt x="6349091" y="4686783"/>
                </a:lnTo>
                <a:lnTo>
                  <a:pt x="0" y="4686783"/>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7" name="Freeform 7"/>
          <p:cNvSpPr/>
          <p:nvPr/>
        </p:nvSpPr>
        <p:spPr>
          <a:xfrm>
            <a:off x="1028700" y="3350285"/>
            <a:ext cx="10110651" cy="6251752"/>
          </a:xfrm>
          <a:custGeom>
            <a:avLst/>
            <a:gdLst/>
            <a:ahLst/>
            <a:cxnLst/>
            <a:rect l="l" t="t" r="r" b="b"/>
            <a:pathLst>
              <a:path w="10110651" h="6251752">
                <a:moveTo>
                  <a:pt x="0" y="0"/>
                </a:moveTo>
                <a:lnTo>
                  <a:pt x="10110651" y="0"/>
                </a:lnTo>
                <a:lnTo>
                  <a:pt x="10110651" y="6251753"/>
                </a:lnTo>
                <a:lnTo>
                  <a:pt x="0" y="6251753"/>
                </a:lnTo>
                <a:lnTo>
                  <a:pt x="0" y="0"/>
                </a:lnTo>
                <a:close/>
              </a:path>
            </a:pathLst>
          </a:custGeom>
          <a:blipFill>
            <a:blip r:embed="rId7" cstate="print"/>
            <a:stretch>
              <a:fillRect/>
            </a:stretch>
          </a:blipFill>
          <a:ln w="123825" cap="rnd">
            <a:solidFill>
              <a:srgbClr val="59291B"/>
            </a:solidFill>
            <a:prstDash val="solid"/>
            <a:round/>
          </a:ln>
        </p:spPr>
      </p:sp>
      <p:sp>
        <p:nvSpPr>
          <p:cNvPr id="8" name="TextBox 8"/>
          <p:cNvSpPr txBox="1"/>
          <p:nvPr/>
        </p:nvSpPr>
        <p:spPr>
          <a:xfrm>
            <a:off x="11565213" y="5066107"/>
            <a:ext cx="5724525" cy="1949252"/>
          </a:xfrm>
          <a:prstGeom prst="rect">
            <a:avLst/>
          </a:prstGeom>
        </p:spPr>
        <p:txBody>
          <a:bodyPr lIns="0" tIns="0" rIns="0" bIns="0" rtlCol="0" anchor="t">
            <a:spAutoFit/>
          </a:bodyPr>
          <a:lstStyle/>
          <a:p>
            <a:pPr marL="0" lvl="0" indent="0" algn="l">
              <a:lnSpc>
                <a:spcPts val="3777"/>
              </a:lnSpc>
              <a:spcBef>
                <a:spcPct val="0"/>
              </a:spcBef>
            </a:pPr>
            <a:endParaRPr lang="en-US" sz="3777" u="none" strike="noStrike" dirty="0">
              <a:solidFill>
                <a:srgbClr val="59291B"/>
              </a:solidFill>
              <a:latin typeface="Playfair Display 2 Bold"/>
            </a:endParaRPr>
          </a:p>
          <a:p>
            <a:pPr marL="0" lvl="0" indent="0" algn="l">
              <a:lnSpc>
                <a:spcPts val="3777"/>
              </a:lnSpc>
              <a:spcBef>
                <a:spcPct val="0"/>
              </a:spcBef>
              <a:buFont typeface="Arial" pitchFamily="34" charset="0"/>
              <a:buChar char="•"/>
            </a:pPr>
            <a:r>
              <a:rPr lang="en-US" sz="3777" u="none" strike="noStrike" dirty="0">
                <a:solidFill>
                  <a:srgbClr val="59291B"/>
                </a:solidFill>
                <a:latin typeface="Playfair Display 2 Bold"/>
              </a:rPr>
              <a:t> Premium beauty products</a:t>
            </a:r>
          </a:p>
          <a:p>
            <a:pPr marL="0" lvl="0" indent="0" algn="l">
              <a:lnSpc>
                <a:spcPts val="3777"/>
              </a:lnSpc>
              <a:spcBef>
                <a:spcPct val="0"/>
              </a:spcBef>
              <a:buFont typeface="Arial" pitchFamily="34" charset="0"/>
              <a:buChar char="•"/>
            </a:pPr>
            <a:r>
              <a:rPr lang="en-US" sz="3777" u="none" strike="noStrike" dirty="0">
                <a:solidFill>
                  <a:srgbClr val="59291B"/>
                </a:solidFill>
                <a:latin typeface="Playfair Display 2 Bold"/>
              </a:rPr>
              <a:t> Luxury cosmetics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30157" y="-231351"/>
            <a:ext cx="19677903" cy="11603073"/>
          </a:xfrm>
          <a:prstGeom prst="rect">
            <a:avLst/>
          </a:prstGeom>
          <a:solidFill>
            <a:srgbClr val="DCAB98"/>
          </a:solidFill>
        </p:spPr>
      </p:sp>
      <p:sp>
        <p:nvSpPr>
          <p:cNvPr id="3" name="Freeform 3"/>
          <p:cNvSpPr/>
          <p:nvPr/>
        </p:nvSpPr>
        <p:spPr>
          <a:xfrm>
            <a:off x="14660317" y="6801933"/>
            <a:ext cx="3044429" cy="3481155"/>
          </a:xfrm>
          <a:custGeom>
            <a:avLst/>
            <a:gdLst/>
            <a:ahLst/>
            <a:cxnLst/>
            <a:rect l="l" t="t" r="r" b="b"/>
            <a:pathLst>
              <a:path w="3044429" h="3481155">
                <a:moveTo>
                  <a:pt x="0" y="0"/>
                </a:moveTo>
                <a:lnTo>
                  <a:pt x="3044429" y="0"/>
                </a:lnTo>
                <a:lnTo>
                  <a:pt x="3044429" y="3481156"/>
                </a:lnTo>
                <a:lnTo>
                  <a:pt x="0" y="3481156"/>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332844" y="634836"/>
            <a:ext cx="15351900" cy="2359372"/>
          </a:xfrm>
          <a:prstGeom prst="rect">
            <a:avLst/>
          </a:prstGeom>
        </p:spPr>
        <p:txBody>
          <a:bodyPr lIns="0" tIns="0" rIns="0" bIns="0" rtlCol="0" anchor="t">
            <a:spAutoFit/>
          </a:bodyPr>
          <a:lstStyle/>
          <a:p>
            <a:pPr algn="ctr">
              <a:lnSpc>
                <a:spcPts val="6131"/>
              </a:lnSpc>
            </a:pPr>
            <a:r>
              <a:rPr lang="en-US" sz="6131">
                <a:solidFill>
                  <a:srgbClr val="59291B"/>
                </a:solidFill>
                <a:latin typeface="Playfair Display 2 Bold"/>
              </a:rPr>
              <a:t>Q. 17 What changes would you like to see in both Rare beauty &amp; Bobbi brown products?</a:t>
            </a:r>
          </a:p>
        </p:txBody>
      </p:sp>
      <p:sp>
        <p:nvSpPr>
          <p:cNvPr id="5" name="Freeform 5"/>
          <p:cNvSpPr/>
          <p:nvPr/>
        </p:nvSpPr>
        <p:spPr>
          <a:xfrm flipH="1">
            <a:off x="199475" y="4587"/>
            <a:ext cx="6001749" cy="5979242"/>
          </a:xfrm>
          <a:custGeom>
            <a:avLst/>
            <a:gdLst/>
            <a:ahLst/>
            <a:cxnLst/>
            <a:rect l="l" t="t" r="r" b="b"/>
            <a:pathLst>
              <a:path w="6001749" h="5979242">
                <a:moveTo>
                  <a:pt x="6001749" y="0"/>
                </a:moveTo>
                <a:lnTo>
                  <a:pt x="0" y="0"/>
                </a:lnTo>
                <a:lnTo>
                  <a:pt x="0" y="5979242"/>
                </a:lnTo>
                <a:lnTo>
                  <a:pt x="6001749" y="5979242"/>
                </a:lnTo>
                <a:lnTo>
                  <a:pt x="6001749" y="0"/>
                </a:lnTo>
                <a:close/>
              </a:path>
            </a:pathLst>
          </a:custGeom>
          <a:blipFill>
            <a:blip r:embed="rId4" cstate="print">
              <a:alphaModFix amt="30000"/>
            </a:blip>
            <a:stretch>
              <a:fillRect/>
            </a:stretch>
          </a:blipFill>
        </p:spPr>
      </p:sp>
      <p:sp>
        <p:nvSpPr>
          <p:cNvPr id="6" name="Freeform 6"/>
          <p:cNvSpPr/>
          <p:nvPr/>
        </p:nvSpPr>
        <p:spPr>
          <a:xfrm>
            <a:off x="11355655" y="3855728"/>
            <a:ext cx="6590558" cy="4865030"/>
          </a:xfrm>
          <a:custGeom>
            <a:avLst/>
            <a:gdLst/>
            <a:ahLst/>
            <a:cxnLst/>
            <a:rect l="l" t="t" r="r" b="b"/>
            <a:pathLst>
              <a:path w="6590558" h="4865030">
                <a:moveTo>
                  <a:pt x="0" y="0"/>
                </a:moveTo>
                <a:lnTo>
                  <a:pt x="6590559" y="0"/>
                </a:lnTo>
                <a:lnTo>
                  <a:pt x="6590559" y="4865030"/>
                </a:lnTo>
                <a:lnTo>
                  <a:pt x="0" y="4865030"/>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7" name="Freeform 7"/>
          <p:cNvSpPr/>
          <p:nvPr/>
        </p:nvSpPr>
        <p:spPr>
          <a:xfrm>
            <a:off x="1028700" y="3073243"/>
            <a:ext cx="10110651" cy="6251752"/>
          </a:xfrm>
          <a:custGeom>
            <a:avLst/>
            <a:gdLst/>
            <a:ahLst/>
            <a:cxnLst/>
            <a:rect l="l" t="t" r="r" b="b"/>
            <a:pathLst>
              <a:path w="10110651" h="6251752">
                <a:moveTo>
                  <a:pt x="0" y="0"/>
                </a:moveTo>
                <a:lnTo>
                  <a:pt x="10110651" y="0"/>
                </a:lnTo>
                <a:lnTo>
                  <a:pt x="10110651" y="6251753"/>
                </a:lnTo>
                <a:lnTo>
                  <a:pt x="0" y="6251753"/>
                </a:lnTo>
                <a:lnTo>
                  <a:pt x="0" y="0"/>
                </a:lnTo>
                <a:close/>
              </a:path>
            </a:pathLst>
          </a:custGeom>
          <a:blipFill>
            <a:blip r:embed="rId7" cstate="print"/>
            <a:stretch>
              <a:fillRect/>
            </a:stretch>
          </a:blipFill>
          <a:ln w="114300" cap="rnd">
            <a:solidFill>
              <a:srgbClr val="59291B"/>
            </a:solidFill>
            <a:prstDash val="solid"/>
            <a:round/>
          </a:ln>
        </p:spPr>
      </p:sp>
      <p:sp>
        <p:nvSpPr>
          <p:cNvPr id="8" name="TextBox 8"/>
          <p:cNvSpPr txBox="1"/>
          <p:nvPr/>
        </p:nvSpPr>
        <p:spPr>
          <a:xfrm>
            <a:off x="11565213" y="4843781"/>
            <a:ext cx="5903645" cy="1688091"/>
          </a:xfrm>
          <a:prstGeom prst="rect">
            <a:avLst/>
          </a:prstGeom>
        </p:spPr>
        <p:txBody>
          <a:bodyPr lIns="0" tIns="0" rIns="0" bIns="0" rtlCol="0" anchor="t">
            <a:spAutoFit/>
          </a:bodyPr>
          <a:lstStyle/>
          <a:p>
            <a:pPr marL="0" lvl="0" indent="0" algn="l">
              <a:lnSpc>
                <a:spcPts val="2580"/>
              </a:lnSpc>
              <a:spcBef>
                <a:spcPct val="0"/>
              </a:spcBef>
              <a:buFont typeface="Arial" pitchFamily="34" charset="0"/>
              <a:buChar char="•"/>
            </a:pPr>
            <a:endParaRPr lang="en-US" sz="2580" u="none" strike="noStrike" dirty="0">
              <a:solidFill>
                <a:srgbClr val="59291B"/>
              </a:solidFill>
              <a:latin typeface="Playfair Display 2 Bold"/>
            </a:endParaRPr>
          </a:p>
          <a:p>
            <a:pPr marL="0" lvl="0" indent="0" algn="l">
              <a:lnSpc>
                <a:spcPts val="2580"/>
              </a:lnSpc>
              <a:spcBef>
                <a:spcPct val="0"/>
              </a:spcBef>
              <a:buFont typeface="Arial" pitchFamily="34" charset="0"/>
              <a:buChar char="•"/>
            </a:pPr>
            <a:endParaRPr lang="en-US" sz="2580" u="none" strike="noStrike" dirty="0">
              <a:solidFill>
                <a:srgbClr val="59291B"/>
              </a:solidFill>
              <a:latin typeface="Playfair Display 2 Bold"/>
            </a:endParaRPr>
          </a:p>
          <a:p>
            <a:pPr marL="0" lvl="0" indent="0" algn="l">
              <a:lnSpc>
                <a:spcPts val="2580"/>
              </a:lnSpc>
              <a:spcBef>
                <a:spcPct val="0"/>
              </a:spcBef>
              <a:buFont typeface="Arial" pitchFamily="34" charset="0"/>
              <a:buChar char="•"/>
            </a:pPr>
            <a:r>
              <a:rPr lang="en-US" sz="3600" u="none" strike="noStrike" dirty="0">
                <a:solidFill>
                  <a:srgbClr val="59291B"/>
                </a:solidFill>
                <a:latin typeface="Playfair Display 2 Bold"/>
              </a:rPr>
              <a:t>Improvements in product </a:t>
            </a:r>
            <a:r>
              <a:rPr lang="en-US" sz="3600" u="none" strike="noStrike" dirty="0" err="1">
                <a:solidFill>
                  <a:srgbClr val="59291B"/>
                </a:solidFill>
                <a:latin typeface="Playfair Display 2 Bold"/>
              </a:rPr>
              <a:t>range,packaging,shades</a:t>
            </a:r>
            <a:r>
              <a:rPr lang="en-US" sz="3600" u="none" strike="noStrike" dirty="0">
                <a:solidFill>
                  <a:srgbClr val="59291B"/>
                </a:solidFill>
                <a:latin typeface="Playfair Display 2 Bold"/>
              </a:rPr>
              <a:t> offerings etc.</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a:off x="14649418" y="6954134"/>
            <a:ext cx="3227658" cy="3690669"/>
          </a:xfrm>
          <a:custGeom>
            <a:avLst/>
            <a:gdLst/>
            <a:ahLst/>
            <a:cxnLst/>
            <a:rect l="l" t="t" r="r" b="b"/>
            <a:pathLst>
              <a:path w="3227658" h="3690669">
                <a:moveTo>
                  <a:pt x="0" y="0"/>
                </a:moveTo>
                <a:lnTo>
                  <a:pt x="3227658" y="0"/>
                </a:lnTo>
                <a:lnTo>
                  <a:pt x="3227658" y="3690669"/>
                </a:lnTo>
                <a:lnTo>
                  <a:pt x="0" y="3690669"/>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681753" y="-252312"/>
            <a:ext cx="6362965" cy="6339104"/>
          </a:xfrm>
          <a:custGeom>
            <a:avLst/>
            <a:gdLst/>
            <a:ahLst/>
            <a:cxnLst/>
            <a:rect l="l" t="t" r="r" b="b"/>
            <a:pathLst>
              <a:path w="6362965" h="6339104">
                <a:moveTo>
                  <a:pt x="6362966" y="0"/>
                </a:moveTo>
                <a:lnTo>
                  <a:pt x="0" y="0"/>
                </a:lnTo>
                <a:lnTo>
                  <a:pt x="0" y="6339104"/>
                </a:lnTo>
                <a:lnTo>
                  <a:pt x="6362966" y="6339104"/>
                </a:lnTo>
                <a:lnTo>
                  <a:pt x="6362966" y="0"/>
                </a:lnTo>
                <a:close/>
              </a:path>
            </a:pathLst>
          </a:custGeom>
          <a:blipFill>
            <a:blip r:embed="rId4" cstate="print">
              <a:alphaModFix amt="30000"/>
            </a:blip>
            <a:stretch>
              <a:fillRect/>
            </a:stretch>
          </a:blipFill>
        </p:spPr>
      </p:sp>
      <p:grpSp>
        <p:nvGrpSpPr>
          <p:cNvPr id="4" name="Group 4"/>
          <p:cNvGrpSpPr/>
          <p:nvPr/>
        </p:nvGrpSpPr>
        <p:grpSpPr>
          <a:xfrm>
            <a:off x="1812986" y="2027527"/>
            <a:ext cx="14662028" cy="7101007"/>
            <a:chOff x="0" y="0"/>
            <a:chExt cx="3861604" cy="1870224"/>
          </a:xfrm>
        </p:grpSpPr>
        <p:sp>
          <p:nvSpPr>
            <p:cNvPr id="5" name="Freeform 5"/>
            <p:cNvSpPr/>
            <p:nvPr/>
          </p:nvSpPr>
          <p:spPr>
            <a:xfrm>
              <a:off x="0" y="0"/>
              <a:ext cx="3861604" cy="1870224"/>
            </a:xfrm>
            <a:custGeom>
              <a:avLst/>
              <a:gdLst/>
              <a:ahLst/>
              <a:cxnLst/>
              <a:rect l="l" t="t" r="r" b="b"/>
              <a:pathLst>
                <a:path w="3861604" h="1870224">
                  <a:moveTo>
                    <a:pt x="48050" y="0"/>
                  </a:moveTo>
                  <a:lnTo>
                    <a:pt x="3813554" y="0"/>
                  </a:lnTo>
                  <a:cubicBezTo>
                    <a:pt x="3826298" y="0"/>
                    <a:pt x="3838520" y="5062"/>
                    <a:pt x="3847531" y="14074"/>
                  </a:cubicBezTo>
                  <a:cubicBezTo>
                    <a:pt x="3856542" y="23085"/>
                    <a:pt x="3861604" y="35307"/>
                    <a:pt x="3861604" y="48050"/>
                  </a:cubicBezTo>
                  <a:lnTo>
                    <a:pt x="3861604" y="1822174"/>
                  </a:lnTo>
                  <a:cubicBezTo>
                    <a:pt x="3861604" y="1834917"/>
                    <a:pt x="3856542" y="1847139"/>
                    <a:pt x="3847531" y="1856150"/>
                  </a:cubicBezTo>
                  <a:cubicBezTo>
                    <a:pt x="3838520" y="1865162"/>
                    <a:pt x="3826298" y="1870224"/>
                    <a:pt x="3813554" y="1870224"/>
                  </a:cubicBezTo>
                  <a:lnTo>
                    <a:pt x="48050" y="1870224"/>
                  </a:lnTo>
                  <a:cubicBezTo>
                    <a:pt x="35307" y="1870224"/>
                    <a:pt x="23085" y="1865162"/>
                    <a:pt x="14074" y="1856150"/>
                  </a:cubicBezTo>
                  <a:cubicBezTo>
                    <a:pt x="5062" y="1847139"/>
                    <a:pt x="0" y="1834917"/>
                    <a:pt x="0" y="1822174"/>
                  </a:cubicBezTo>
                  <a:lnTo>
                    <a:pt x="0" y="48050"/>
                  </a:lnTo>
                  <a:cubicBezTo>
                    <a:pt x="0" y="35307"/>
                    <a:pt x="5062" y="23085"/>
                    <a:pt x="14074" y="14074"/>
                  </a:cubicBezTo>
                  <a:cubicBezTo>
                    <a:pt x="23085" y="5062"/>
                    <a:pt x="35307" y="0"/>
                    <a:pt x="48050" y="0"/>
                  </a:cubicBezTo>
                  <a:close/>
                </a:path>
              </a:pathLst>
            </a:custGeom>
            <a:solidFill>
              <a:srgbClr val="59291B">
                <a:alpha val="32941"/>
              </a:srgbClr>
            </a:solidFill>
            <a:ln w="638175" cap="rnd">
              <a:solidFill>
                <a:srgbClr val="000000">
                  <a:alpha val="32941"/>
                </a:srgbClr>
              </a:solidFill>
              <a:prstDash val="solid"/>
              <a:round/>
            </a:ln>
          </p:spPr>
        </p:sp>
        <p:sp>
          <p:nvSpPr>
            <p:cNvPr id="6" name="TextBox 6"/>
            <p:cNvSpPr txBox="1"/>
            <p:nvPr/>
          </p:nvSpPr>
          <p:spPr>
            <a:xfrm>
              <a:off x="0" y="-38100"/>
              <a:ext cx="3861604" cy="1908324"/>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3664582" y="3352165"/>
            <a:ext cx="10984836" cy="3895091"/>
          </a:xfrm>
          <a:prstGeom prst="rect">
            <a:avLst/>
          </a:prstGeom>
        </p:spPr>
        <p:txBody>
          <a:bodyPr lIns="0" tIns="0" rIns="0" bIns="0" rtlCol="0" anchor="t">
            <a:spAutoFit/>
          </a:bodyPr>
          <a:lstStyle/>
          <a:p>
            <a:pPr algn="ctr">
              <a:lnSpc>
                <a:spcPts val="10100"/>
              </a:lnSpc>
            </a:pPr>
            <a:r>
              <a:rPr lang="en-US" sz="10100">
                <a:solidFill>
                  <a:srgbClr val="59291B"/>
                </a:solidFill>
                <a:latin typeface="Playfair Display 2 Heavy"/>
              </a:rPr>
              <a:t>Non-Users of Rare Beauty and Bobbi Brown.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30157" y="-231351"/>
            <a:ext cx="19677903" cy="11603073"/>
          </a:xfrm>
          <a:prstGeom prst="rect">
            <a:avLst/>
          </a:prstGeom>
          <a:solidFill>
            <a:srgbClr val="DCAB98"/>
          </a:solidFill>
        </p:spPr>
      </p:sp>
      <p:sp>
        <p:nvSpPr>
          <p:cNvPr id="3" name="Freeform 3"/>
          <p:cNvSpPr/>
          <p:nvPr/>
        </p:nvSpPr>
        <p:spPr>
          <a:xfrm>
            <a:off x="14660317" y="6801933"/>
            <a:ext cx="3044429" cy="3481155"/>
          </a:xfrm>
          <a:custGeom>
            <a:avLst/>
            <a:gdLst/>
            <a:ahLst/>
            <a:cxnLst/>
            <a:rect l="l" t="t" r="r" b="b"/>
            <a:pathLst>
              <a:path w="3044429" h="3481155">
                <a:moveTo>
                  <a:pt x="0" y="0"/>
                </a:moveTo>
                <a:lnTo>
                  <a:pt x="3044429" y="0"/>
                </a:lnTo>
                <a:lnTo>
                  <a:pt x="3044429" y="3481156"/>
                </a:lnTo>
                <a:lnTo>
                  <a:pt x="0" y="3481156"/>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0" y="504825"/>
            <a:ext cx="8309832" cy="1487805"/>
          </a:xfrm>
          <a:prstGeom prst="rect">
            <a:avLst/>
          </a:prstGeom>
        </p:spPr>
        <p:txBody>
          <a:bodyPr lIns="0" tIns="0" rIns="0" bIns="0" rtlCol="0" anchor="t">
            <a:spAutoFit/>
          </a:bodyPr>
          <a:lstStyle/>
          <a:p>
            <a:pPr algn="ctr">
              <a:lnSpc>
                <a:spcPts val="5700"/>
              </a:lnSpc>
            </a:pPr>
            <a:r>
              <a:rPr lang="en-US" sz="5700">
                <a:solidFill>
                  <a:srgbClr val="59291B"/>
                </a:solidFill>
                <a:latin typeface="Playfair Display 2 Bold"/>
              </a:rPr>
              <a:t>Q.1  Do you use any other Cosmetic brand?</a:t>
            </a:r>
          </a:p>
        </p:txBody>
      </p:sp>
      <p:sp>
        <p:nvSpPr>
          <p:cNvPr id="5" name="Freeform 5"/>
          <p:cNvSpPr/>
          <p:nvPr/>
        </p:nvSpPr>
        <p:spPr>
          <a:xfrm flipH="1">
            <a:off x="199475" y="4587"/>
            <a:ext cx="6001749" cy="5979242"/>
          </a:xfrm>
          <a:custGeom>
            <a:avLst/>
            <a:gdLst/>
            <a:ahLst/>
            <a:cxnLst/>
            <a:rect l="l" t="t" r="r" b="b"/>
            <a:pathLst>
              <a:path w="6001749" h="5979242">
                <a:moveTo>
                  <a:pt x="6001749" y="0"/>
                </a:moveTo>
                <a:lnTo>
                  <a:pt x="0" y="0"/>
                </a:lnTo>
                <a:lnTo>
                  <a:pt x="0" y="5979242"/>
                </a:lnTo>
                <a:lnTo>
                  <a:pt x="6001749" y="5979242"/>
                </a:lnTo>
                <a:lnTo>
                  <a:pt x="6001749" y="0"/>
                </a:lnTo>
                <a:close/>
              </a:path>
            </a:pathLst>
          </a:custGeom>
          <a:blipFill>
            <a:blip r:embed="rId4" cstate="print">
              <a:alphaModFix amt="30000"/>
            </a:blip>
            <a:stretch>
              <a:fillRect/>
            </a:stretch>
          </a:blipFill>
        </p:spPr>
      </p:sp>
      <p:sp>
        <p:nvSpPr>
          <p:cNvPr id="6" name="Freeform 6"/>
          <p:cNvSpPr/>
          <p:nvPr/>
        </p:nvSpPr>
        <p:spPr>
          <a:xfrm>
            <a:off x="199475" y="2421031"/>
            <a:ext cx="9027311" cy="6663797"/>
          </a:xfrm>
          <a:custGeom>
            <a:avLst/>
            <a:gdLst/>
            <a:ahLst/>
            <a:cxnLst/>
            <a:rect l="l" t="t" r="r" b="b"/>
            <a:pathLst>
              <a:path w="9027311" h="6663797">
                <a:moveTo>
                  <a:pt x="0" y="0"/>
                </a:moveTo>
                <a:lnTo>
                  <a:pt x="9027311" y="0"/>
                </a:lnTo>
                <a:lnTo>
                  <a:pt x="9027311" y="6663797"/>
                </a:lnTo>
                <a:lnTo>
                  <a:pt x="0" y="6663797"/>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7" name="Freeform 7"/>
          <p:cNvSpPr/>
          <p:nvPr/>
        </p:nvSpPr>
        <p:spPr>
          <a:xfrm>
            <a:off x="400680" y="5143500"/>
            <a:ext cx="6665053" cy="3688115"/>
          </a:xfrm>
          <a:custGeom>
            <a:avLst/>
            <a:gdLst/>
            <a:ahLst/>
            <a:cxnLst/>
            <a:rect l="l" t="t" r="r" b="b"/>
            <a:pathLst>
              <a:path w="6665053" h="3688115">
                <a:moveTo>
                  <a:pt x="0" y="0"/>
                </a:moveTo>
                <a:lnTo>
                  <a:pt x="6665053" y="0"/>
                </a:lnTo>
                <a:lnTo>
                  <a:pt x="6665053" y="3688115"/>
                </a:lnTo>
                <a:lnTo>
                  <a:pt x="0" y="3688115"/>
                </a:lnTo>
                <a:lnTo>
                  <a:pt x="0" y="0"/>
                </a:lnTo>
                <a:close/>
              </a:path>
            </a:pathLst>
          </a:custGeom>
          <a:blipFill>
            <a:blip r:embed="rId7" cstate="print"/>
            <a:stretch>
              <a:fillRect l="-1613" t="-8331" b="-4343"/>
            </a:stretch>
          </a:blipFill>
          <a:ln w="95250" cap="rnd">
            <a:solidFill>
              <a:srgbClr val="59291B"/>
            </a:solidFill>
            <a:prstDash val="solid"/>
            <a:round/>
          </a:ln>
        </p:spPr>
      </p:sp>
      <p:sp>
        <p:nvSpPr>
          <p:cNvPr id="8" name="TextBox 8"/>
          <p:cNvSpPr txBox="1"/>
          <p:nvPr/>
        </p:nvSpPr>
        <p:spPr>
          <a:xfrm>
            <a:off x="834168" y="3440092"/>
            <a:ext cx="5798077" cy="1703408"/>
          </a:xfrm>
          <a:prstGeom prst="rect">
            <a:avLst/>
          </a:prstGeom>
        </p:spPr>
        <p:txBody>
          <a:bodyPr lIns="0" tIns="0" rIns="0" bIns="0" rtlCol="0" anchor="t">
            <a:spAutoFit/>
          </a:bodyPr>
          <a:lstStyle/>
          <a:p>
            <a:pPr>
              <a:lnSpc>
                <a:spcPts val="3313"/>
              </a:lnSpc>
              <a:spcBef>
                <a:spcPct val="0"/>
              </a:spcBef>
            </a:pPr>
            <a:r>
              <a:rPr lang="en-US" sz="3313">
                <a:solidFill>
                  <a:srgbClr val="59291B"/>
                </a:solidFill>
                <a:latin typeface="Playfair Display 2 Bold"/>
              </a:rPr>
              <a:t>There are 74.21% more Yes responses than No                          responses, with 79.5% Yes and 20.5% No.</a:t>
            </a:r>
          </a:p>
        </p:txBody>
      </p:sp>
      <p:sp>
        <p:nvSpPr>
          <p:cNvPr id="9" name="Freeform 9"/>
          <p:cNvSpPr/>
          <p:nvPr/>
        </p:nvSpPr>
        <p:spPr>
          <a:xfrm>
            <a:off x="9260689" y="2421031"/>
            <a:ext cx="9027311" cy="6663797"/>
          </a:xfrm>
          <a:custGeom>
            <a:avLst/>
            <a:gdLst/>
            <a:ahLst/>
            <a:cxnLst/>
            <a:rect l="l" t="t" r="r" b="b"/>
            <a:pathLst>
              <a:path w="9027311" h="6663797">
                <a:moveTo>
                  <a:pt x="0" y="0"/>
                </a:moveTo>
                <a:lnTo>
                  <a:pt x="9027311" y="0"/>
                </a:lnTo>
                <a:lnTo>
                  <a:pt x="9027311" y="6663797"/>
                </a:lnTo>
                <a:lnTo>
                  <a:pt x="0" y="6663797"/>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8730443" y="495300"/>
            <a:ext cx="8528857" cy="1865106"/>
          </a:xfrm>
          <a:prstGeom prst="rect">
            <a:avLst/>
          </a:prstGeom>
        </p:spPr>
        <p:txBody>
          <a:bodyPr lIns="0" tIns="0" rIns="0" bIns="0" rtlCol="0" anchor="t">
            <a:spAutoFit/>
          </a:bodyPr>
          <a:lstStyle/>
          <a:p>
            <a:pPr algn="ctr">
              <a:lnSpc>
                <a:spcPts val="4858"/>
              </a:lnSpc>
            </a:pPr>
            <a:r>
              <a:rPr lang="en-US" sz="4858">
                <a:solidFill>
                  <a:srgbClr val="59291B"/>
                </a:solidFill>
                <a:latin typeface="Playfair Display 2 Heavy"/>
              </a:rPr>
              <a:t>Q.2  From where do you prefer to buy these Cosmetics?</a:t>
            </a:r>
          </a:p>
        </p:txBody>
      </p:sp>
      <p:sp>
        <p:nvSpPr>
          <p:cNvPr id="11" name="Freeform 11"/>
          <p:cNvSpPr/>
          <p:nvPr/>
        </p:nvSpPr>
        <p:spPr>
          <a:xfrm>
            <a:off x="12513435" y="4263221"/>
            <a:ext cx="5191311" cy="4621533"/>
          </a:xfrm>
          <a:custGeom>
            <a:avLst/>
            <a:gdLst/>
            <a:ahLst/>
            <a:cxnLst/>
            <a:rect l="l" t="t" r="r" b="b"/>
            <a:pathLst>
              <a:path w="5191311" h="4621533">
                <a:moveTo>
                  <a:pt x="0" y="0"/>
                </a:moveTo>
                <a:lnTo>
                  <a:pt x="5191311" y="0"/>
                </a:lnTo>
                <a:lnTo>
                  <a:pt x="5191311" y="4621533"/>
                </a:lnTo>
                <a:lnTo>
                  <a:pt x="0" y="4621533"/>
                </a:lnTo>
                <a:lnTo>
                  <a:pt x="0" y="0"/>
                </a:lnTo>
                <a:close/>
              </a:path>
            </a:pathLst>
          </a:custGeom>
          <a:blipFill>
            <a:blip r:embed="rId8" cstate="print"/>
            <a:stretch>
              <a:fillRect/>
            </a:stretch>
          </a:blipFill>
          <a:ln w="123825" cap="rnd">
            <a:solidFill>
              <a:srgbClr val="59291B"/>
            </a:solidFill>
            <a:prstDash val="solid"/>
            <a:round/>
          </a:ln>
        </p:spPr>
      </p:sp>
      <p:sp>
        <p:nvSpPr>
          <p:cNvPr id="12" name="TextBox 12"/>
          <p:cNvSpPr txBox="1"/>
          <p:nvPr/>
        </p:nvSpPr>
        <p:spPr>
          <a:xfrm>
            <a:off x="9462087" y="4329896"/>
            <a:ext cx="2816048" cy="4132220"/>
          </a:xfrm>
          <a:prstGeom prst="rect">
            <a:avLst/>
          </a:prstGeom>
        </p:spPr>
        <p:txBody>
          <a:bodyPr lIns="0" tIns="0" rIns="0" bIns="0" rtlCol="0" anchor="t">
            <a:spAutoFit/>
          </a:bodyPr>
          <a:lstStyle/>
          <a:p>
            <a:pPr>
              <a:lnSpc>
                <a:spcPts val="2981"/>
              </a:lnSpc>
              <a:spcBef>
                <a:spcPct val="0"/>
              </a:spcBef>
            </a:pPr>
            <a:r>
              <a:rPr lang="en-US" sz="2981">
                <a:solidFill>
                  <a:srgbClr val="59291B"/>
                </a:solidFill>
                <a:latin typeface="Playfair Display 2 Bold"/>
              </a:rPr>
              <a:t>According to the statistics, 46.15% of people prefer to purchase products online, while 28.20% of people prefer to buy them from retail shops.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a:off x="14649418" y="6954134"/>
            <a:ext cx="3227658" cy="3690669"/>
          </a:xfrm>
          <a:custGeom>
            <a:avLst/>
            <a:gdLst/>
            <a:ahLst/>
            <a:cxnLst/>
            <a:rect l="l" t="t" r="r" b="b"/>
            <a:pathLst>
              <a:path w="3227658" h="3690669">
                <a:moveTo>
                  <a:pt x="0" y="0"/>
                </a:moveTo>
                <a:lnTo>
                  <a:pt x="3227658" y="0"/>
                </a:lnTo>
                <a:lnTo>
                  <a:pt x="3227658" y="3690669"/>
                </a:lnTo>
                <a:lnTo>
                  <a:pt x="0" y="3690669"/>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681753" y="-252312"/>
            <a:ext cx="6362965" cy="6339104"/>
          </a:xfrm>
          <a:custGeom>
            <a:avLst/>
            <a:gdLst/>
            <a:ahLst/>
            <a:cxnLst/>
            <a:rect l="l" t="t" r="r" b="b"/>
            <a:pathLst>
              <a:path w="6362965" h="6339104">
                <a:moveTo>
                  <a:pt x="6362966" y="0"/>
                </a:moveTo>
                <a:lnTo>
                  <a:pt x="0" y="0"/>
                </a:lnTo>
                <a:lnTo>
                  <a:pt x="0" y="6339104"/>
                </a:lnTo>
                <a:lnTo>
                  <a:pt x="6362966" y="6339104"/>
                </a:lnTo>
                <a:lnTo>
                  <a:pt x="6362966" y="0"/>
                </a:lnTo>
                <a:close/>
              </a:path>
            </a:pathLst>
          </a:custGeom>
          <a:blipFill>
            <a:blip r:embed="rId4" cstate="print">
              <a:alphaModFix amt="30000"/>
            </a:blip>
            <a:stretch>
              <a:fillRect/>
            </a:stretch>
          </a:blipFill>
        </p:spPr>
      </p:sp>
      <p:sp>
        <p:nvSpPr>
          <p:cNvPr id="4" name="Freeform 4"/>
          <p:cNvSpPr/>
          <p:nvPr/>
        </p:nvSpPr>
        <p:spPr>
          <a:xfrm>
            <a:off x="501805" y="2673374"/>
            <a:ext cx="8920467" cy="6584926"/>
          </a:xfrm>
          <a:custGeom>
            <a:avLst/>
            <a:gdLst/>
            <a:ahLst/>
            <a:cxnLst/>
            <a:rect l="l" t="t" r="r" b="b"/>
            <a:pathLst>
              <a:path w="8920467" h="6584926">
                <a:moveTo>
                  <a:pt x="0" y="0"/>
                </a:moveTo>
                <a:lnTo>
                  <a:pt x="8920467" y="0"/>
                </a:lnTo>
                <a:lnTo>
                  <a:pt x="8920467" y="6584926"/>
                </a:lnTo>
                <a:lnTo>
                  <a:pt x="0" y="6584926"/>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5" name="Freeform 5"/>
          <p:cNvSpPr/>
          <p:nvPr/>
        </p:nvSpPr>
        <p:spPr>
          <a:xfrm>
            <a:off x="9422272" y="2917240"/>
            <a:ext cx="8865728" cy="6544519"/>
          </a:xfrm>
          <a:custGeom>
            <a:avLst/>
            <a:gdLst/>
            <a:ahLst/>
            <a:cxnLst/>
            <a:rect l="l" t="t" r="r" b="b"/>
            <a:pathLst>
              <a:path w="8865728" h="6544519">
                <a:moveTo>
                  <a:pt x="0" y="0"/>
                </a:moveTo>
                <a:lnTo>
                  <a:pt x="8865728" y="0"/>
                </a:lnTo>
                <a:lnTo>
                  <a:pt x="8865728" y="6544519"/>
                </a:lnTo>
                <a:lnTo>
                  <a:pt x="0" y="6544519"/>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935612" y="507929"/>
            <a:ext cx="8052852" cy="2165445"/>
          </a:xfrm>
          <a:prstGeom prst="rect">
            <a:avLst/>
          </a:prstGeom>
        </p:spPr>
        <p:txBody>
          <a:bodyPr lIns="0" tIns="0" rIns="0" bIns="0" rtlCol="0" anchor="t">
            <a:spAutoFit/>
          </a:bodyPr>
          <a:lstStyle/>
          <a:p>
            <a:pPr algn="ctr">
              <a:lnSpc>
                <a:spcPts val="5626"/>
              </a:lnSpc>
            </a:pPr>
            <a:r>
              <a:rPr lang="en-US" sz="5626">
                <a:solidFill>
                  <a:srgbClr val="59291B"/>
                </a:solidFill>
                <a:latin typeface="Playfair Display 2 Heavy"/>
              </a:rPr>
              <a:t>Q. 3 What type of cosmetics product you prefer to purchase?</a:t>
            </a:r>
          </a:p>
        </p:txBody>
      </p:sp>
      <p:sp>
        <p:nvSpPr>
          <p:cNvPr id="7" name="TextBox 7"/>
          <p:cNvSpPr txBox="1"/>
          <p:nvPr/>
        </p:nvSpPr>
        <p:spPr>
          <a:xfrm>
            <a:off x="9595217" y="226404"/>
            <a:ext cx="8281859" cy="2718970"/>
          </a:xfrm>
          <a:prstGeom prst="rect">
            <a:avLst/>
          </a:prstGeom>
        </p:spPr>
        <p:txBody>
          <a:bodyPr lIns="0" tIns="0" rIns="0" bIns="0" rtlCol="0" anchor="t">
            <a:spAutoFit/>
          </a:bodyPr>
          <a:lstStyle/>
          <a:p>
            <a:pPr algn="ctr">
              <a:lnSpc>
                <a:spcPts val="5314"/>
              </a:lnSpc>
            </a:pPr>
            <a:r>
              <a:rPr lang="en-US" sz="5314">
                <a:solidFill>
                  <a:srgbClr val="59291B"/>
                </a:solidFill>
                <a:latin typeface="Playfair Display 2 Heavy"/>
              </a:rPr>
              <a:t>Q. 4 Do you prefer international products more than local products?</a:t>
            </a:r>
          </a:p>
        </p:txBody>
      </p:sp>
      <p:sp>
        <p:nvSpPr>
          <p:cNvPr id="8" name="Freeform 8"/>
          <p:cNvSpPr/>
          <p:nvPr/>
        </p:nvSpPr>
        <p:spPr>
          <a:xfrm>
            <a:off x="1977507" y="5143500"/>
            <a:ext cx="5969062" cy="3713238"/>
          </a:xfrm>
          <a:custGeom>
            <a:avLst/>
            <a:gdLst/>
            <a:ahLst/>
            <a:cxnLst/>
            <a:rect l="l" t="t" r="r" b="b"/>
            <a:pathLst>
              <a:path w="5969062" h="3713238">
                <a:moveTo>
                  <a:pt x="0" y="0"/>
                </a:moveTo>
                <a:lnTo>
                  <a:pt x="5969062" y="0"/>
                </a:lnTo>
                <a:lnTo>
                  <a:pt x="5969062" y="3713238"/>
                </a:lnTo>
                <a:lnTo>
                  <a:pt x="0" y="3713238"/>
                </a:lnTo>
                <a:lnTo>
                  <a:pt x="0" y="0"/>
                </a:lnTo>
                <a:close/>
              </a:path>
            </a:pathLst>
          </a:custGeom>
          <a:blipFill>
            <a:blip r:embed="rId7" cstate="print"/>
            <a:stretch>
              <a:fillRect/>
            </a:stretch>
          </a:blipFill>
          <a:ln w="104775" cap="rnd">
            <a:solidFill>
              <a:srgbClr val="59291B"/>
            </a:solidFill>
            <a:prstDash val="solid"/>
            <a:round/>
          </a:ln>
        </p:spPr>
      </p:sp>
      <p:sp>
        <p:nvSpPr>
          <p:cNvPr id="9" name="Freeform 9"/>
          <p:cNvSpPr/>
          <p:nvPr/>
        </p:nvSpPr>
        <p:spPr>
          <a:xfrm>
            <a:off x="10915213" y="5250355"/>
            <a:ext cx="5641867" cy="3499528"/>
          </a:xfrm>
          <a:custGeom>
            <a:avLst/>
            <a:gdLst/>
            <a:ahLst/>
            <a:cxnLst/>
            <a:rect l="l" t="t" r="r" b="b"/>
            <a:pathLst>
              <a:path w="5641867" h="3499528">
                <a:moveTo>
                  <a:pt x="0" y="0"/>
                </a:moveTo>
                <a:lnTo>
                  <a:pt x="5641867" y="0"/>
                </a:lnTo>
                <a:lnTo>
                  <a:pt x="5641867" y="3499528"/>
                </a:lnTo>
                <a:lnTo>
                  <a:pt x="0" y="3499528"/>
                </a:lnTo>
                <a:lnTo>
                  <a:pt x="0" y="0"/>
                </a:lnTo>
                <a:close/>
              </a:path>
            </a:pathLst>
          </a:custGeom>
          <a:blipFill>
            <a:blip r:embed="rId8" cstate="print"/>
            <a:stretch>
              <a:fillRect/>
            </a:stretch>
          </a:blipFill>
          <a:ln w="123825" cap="rnd">
            <a:solidFill>
              <a:srgbClr val="59291B"/>
            </a:solidFill>
            <a:prstDash val="solid"/>
            <a:round/>
          </a:ln>
        </p:spPr>
      </p:sp>
      <p:sp>
        <p:nvSpPr>
          <p:cNvPr id="10" name="TextBox 10"/>
          <p:cNvSpPr txBox="1"/>
          <p:nvPr/>
        </p:nvSpPr>
        <p:spPr>
          <a:xfrm>
            <a:off x="1028700" y="3732937"/>
            <a:ext cx="7295175" cy="1410563"/>
          </a:xfrm>
          <a:prstGeom prst="rect">
            <a:avLst/>
          </a:prstGeom>
        </p:spPr>
        <p:txBody>
          <a:bodyPr lIns="0" tIns="0" rIns="0" bIns="0" rtlCol="0" anchor="t">
            <a:spAutoFit/>
          </a:bodyPr>
          <a:lstStyle/>
          <a:p>
            <a:pPr algn="ctr">
              <a:lnSpc>
                <a:spcPts val="3689"/>
              </a:lnSpc>
            </a:pPr>
            <a:r>
              <a:rPr lang="en-US" sz="3689">
                <a:solidFill>
                  <a:srgbClr val="59291B"/>
                </a:solidFill>
                <a:latin typeface="Playfair Display 2 Bold"/>
              </a:rPr>
              <a:t>56.4% of people choose to use both Ayurvedic</a:t>
            </a:r>
          </a:p>
          <a:p>
            <a:pPr algn="ctr">
              <a:lnSpc>
                <a:spcPts val="3689"/>
              </a:lnSpc>
              <a:spcBef>
                <a:spcPct val="0"/>
              </a:spcBef>
            </a:pPr>
            <a:r>
              <a:rPr lang="en-US" sz="3689">
                <a:solidFill>
                  <a:srgbClr val="59291B"/>
                </a:solidFill>
                <a:latin typeface="Playfair Display 2 Bold"/>
              </a:rPr>
              <a:t> and Chemical cosmetics product </a:t>
            </a:r>
          </a:p>
        </p:txBody>
      </p:sp>
      <p:sp>
        <p:nvSpPr>
          <p:cNvPr id="11" name="TextBox 11"/>
          <p:cNvSpPr txBox="1"/>
          <p:nvPr/>
        </p:nvSpPr>
        <p:spPr>
          <a:xfrm>
            <a:off x="8953364" y="3856276"/>
            <a:ext cx="6925574" cy="1287224"/>
          </a:xfrm>
          <a:prstGeom prst="rect">
            <a:avLst/>
          </a:prstGeom>
        </p:spPr>
        <p:txBody>
          <a:bodyPr lIns="0" tIns="0" rIns="0" bIns="0" rtlCol="0" anchor="t">
            <a:spAutoFit/>
          </a:bodyPr>
          <a:lstStyle/>
          <a:p>
            <a:pPr algn="ctr">
              <a:lnSpc>
                <a:spcPts val="3314"/>
              </a:lnSpc>
            </a:pPr>
            <a:r>
              <a:rPr lang="en-US" sz="3314">
                <a:solidFill>
                  <a:srgbClr val="59291B"/>
                </a:solidFill>
                <a:latin typeface="Playfair Display 2 Bold"/>
              </a:rPr>
              <a:t>As shown in the figure,</a:t>
            </a:r>
          </a:p>
          <a:p>
            <a:pPr algn="ctr">
              <a:lnSpc>
                <a:spcPts val="3314"/>
              </a:lnSpc>
            </a:pPr>
            <a:r>
              <a:rPr lang="en-US" sz="3314">
                <a:solidFill>
                  <a:srgbClr val="59291B"/>
                </a:solidFill>
                <a:latin typeface="Playfair Display 2 Bold"/>
              </a:rPr>
              <a:t> 41% of the data has been</a:t>
            </a:r>
          </a:p>
          <a:p>
            <a:pPr algn="ctr">
              <a:lnSpc>
                <a:spcPts val="3314"/>
              </a:lnSpc>
              <a:spcBef>
                <a:spcPct val="0"/>
              </a:spcBef>
            </a:pPr>
            <a:r>
              <a:rPr lang="en-US" sz="3314">
                <a:solidFill>
                  <a:srgbClr val="59291B"/>
                </a:solidFill>
                <a:latin typeface="Playfair Display 2 Bold"/>
              </a:rPr>
              <a:t> categorised as MauBe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rot="-445335">
            <a:off x="2132819" y="7912280"/>
            <a:ext cx="7315200" cy="2194560"/>
          </a:xfrm>
          <a:custGeom>
            <a:avLst/>
            <a:gdLst/>
            <a:ahLst/>
            <a:cxnLst/>
            <a:rect l="l" t="t" r="r" b="b"/>
            <a:pathLst>
              <a:path w="7315200" h="2194560">
                <a:moveTo>
                  <a:pt x="0" y="0"/>
                </a:moveTo>
                <a:lnTo>
                  <a:pt x="7315200" y="0"/>
                </a:lnTo>
                <a:lnTo>
                  <a:pt x="7315200" y="2194560"/>
                </a:lnTo>
                <a:lnTo>
                  <a:pt x="0" y="2194560"/>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676290" y="-1652763"/>
            <a:ext cx="12820615" cy="128206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5C61"/>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77088" y="1028700"/>
            <a:ext cx="7980860" cy="798086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C6A7"/>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811554" y="0"/>
            <a:ext cx="3504683" cy="1543050"/>
            <a:chOff x="0" y="0"/>
            <a:chExt cx="923044" cy="406400"/>
          </a:xfrm>
        </p:grpSpPr>
        <p:sp>
          <p:nvSpPr>
            <p:cNvPr id="10" name="Freeform 10"/>
            <p:cNvSpPr/>
            <p:nvPr/>
          </p:nvSpPr>
          <p:spPr>
            <a:xfrm>
              <a:off x="0" y="0"/>
              <a:ext cx="923044" cy="406400"/>
            </a:xfrm>
            <a:custGeom>
              <a:avLst/>
              <a:gdLst/>
              <a:ahLst/>
              <a:cxnLst/>
              <a:rect l="l" t="t" r="r" b="b"/>
              <a:pathLst>
                <a:path w="923044" h="406400">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59291B"/>
            </a:solidFill>
          </p:spPr>
        </p:sp>
        <p:sp>
          <p:nvSpPr>
            <p:cNvPr id="11" name="TextBox 11"/>
            <p:cNvSpPr txBox="1"/>
            <p:nvPr/>
          </p:nvSpPr>
          <p:spPr>
            <a:xfrm>
              <a:off x="0" y="-38100"/>
              <a:ext cx="923044" cy="444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434565" y="3469332"/>
            <a:ext cx="5355854" cy="2812858"/>
          </a:xfrm>
          <a:custGeom>
            <a:avLst/>
            <a:gdLst/>
            <a:ahLst/>
            <a:cxnLst/>
            <a:rect l="l" t="t" r="r" b="b"/>
            <a:pathLst>
              <a:path w="5355854" h="2812858">
                <a:moveTo>
                  <a:pt x="0" y="0"/>
                </a:moveTo>
                <a:lnTo>
                  <a:pt x="5355854" y="0"/>
                </a:lnTo>
                <a:lnTo>
                  <a:pt x="5355854" y="2812858"/>
                </a:lnTo>
                <a:lnTo>
                  <a:pt x="0" y="2812858"/>
                </a:lnTo>
                <a:lnTo>
                  <a:pt x="0" y="0"/>
                </a:lnTo>
                <a:close/>
              </a:path>
            </a:pathLst>
          </a:custGeom>
          <a:blipFill>
            <a:blip r:embed="rId4" cstate="print"/>
            <a:stretch>
              <a:fillRect l="-15149" r="-15594"/>
            </a:stretch>
          </a:blipFill>
        </p:spPr>
      </p:sp>
      <p:sp>
        <p:nvSpPr>
          <p:cNvPr id="13" name="TextBox 13"/>
          <p:cNvSpPr txBox="1"/>
          <p:nvPr/>
        </p:nvSpPr>
        <p:spPr>
          <a:xfrm>
            <a:off x="7770372" y="1619250"/>
            <a:ext cx="9960813" cy="5129609"/>
          </a:xfrm>
          <a:prstGeom prst="rect">
            <a:avLst/>
          </a:prstGeom>
        </p:spPr>
        <p:txBody>
          <a:bodyPr lIns="0" tIns="0" rIns="0" bIns="0" rtlCol="0" anchor="t">
            <a:spAutoFit/>
          </a:bodyPr>
          <a:lstStyle/>
          <a:p>
            <a:pPr algn="l">
              <a:lnSpc>
                <a:spcPts val="4043"/>
              </a:lnSpc>
              <a:spcBef>
                <a:spcPct val="0"/>
              </a:spcBef>
            </a:pPr>
            <a:r>
              <a:rPr lang="en-US" sz="4043" u="none" strike="noStrike" dirty="0">
                <a:solidFill>
                  <a:srgbClr val="6B002A"/>
                </a:solidFill>
                <a:latin typeface="Playfair Display 2 Bold"/>
              </a:rPr>
              <a:t>EASY BAKE POWDER:</a:t>
            </a:r>
          </a:p>
          <a:p>
            <a:pPr algn="l">
              <a:lnSpc>
                <a:spcPts val="4043"/>
              </a:lnSpc>
              <a:spcBef>
                <a:spcPct val="0"/>
              </a:spcBef>
            </a:pPr>
            <a:endParaRPr lang="en-US" sz="4043" dirty="0">
              <a:solidFill>
                <a:srgbClr val="6B002A"/>
              </a:solidFill>
              <a:latin typeface="Playfair Display 2 Bold"/>
            </a:endParaRPr>
          </a:p>
          <a:p>
            <a:pPr algn="l">
              <a:lnSpc>
                <a:spcPts val="4043"/>
              </a:lnSpc>
              <a:spcBef>
                <a:spcPct val="0"/>
              </a:spcBef>
            </a:pPr>
            <a:endParaRPr lang="en-US" sz="4043" u="none" strike="noStrike" dirty="0">
              <a:solidFill>
                <a:srgbClr val="6B002A"/>
              </a:solidFill>
              <a:latin typeface="Playfair Display 2 Bold"/>
            </a:endParaRPr>
          </a:p>
          <a:p>
            <a:pPr algn="l">
              <a:lnSpc>
                <a:spcPts val="4043"/>
              </a:lnSpc>
              <a:spcBef>
                <a:spcPct val="0"/>
              </a:spcBef>
            </a:pPr>
            <a:endParaRPr lang="en-US" sz="4043" u="none" strike="noStrike" dirty="0">
              <a:solidFill>
                <a:srgbClr val="6B002A"/>
              </a:solidFill>
              <a:latin typeface="Playfair Display 2 Bold"/>
            </a:endParaRPr>
          </a:p>
          <a:p>
            <a:pPr marL="872923" lvl="1" indent="-436462" algn="l">
              <a:lnSpc>
                <a:spcPts val="4043"/>
              </a:lnSpc>
              <a:spcBef>
                <a:spcPct val="0"/>
              </a:spcBef>
              <a:buFont typeface="Arial"/>
              <a:buChar char="•"/>
            </a:pPr>
            <a:r>
              <a:rPr lang="en-US" sz="4043" u="none" strike="noStrike" dirty="0">
                <a:solidFill>
                  <a:srgbClr val="6B002A"/>
                </a:solidFill>
                <a:latin typeface="Playfair Display 2 Bold"/>
              </a:rPr>
              <a:t>Available in shades that suit Indian skin tones.</a:t>
            </a:r>
          </a:p>
          <a:p>
            <a:pPr marL="872923" lvl="1" indent="-436462" algn="l">
              <a:lnSpc>
                <a:spcPts val="4043"/>
              </a:lnSpc>
              <a:spcBef>
                <a:spcPct val="0"/>
              </a:spcBef>
              <a:buFont typeface="Arial"/>
              <a:buChar char="•"/>
            </a:pPr>
            <a:endParaRPr lang="en-US" sz="4043" dirty="0">
              <a:solidFill>
                <a:srgbClr val="6B002A"/>
              </a:solidFill>
              <a:latin typeface="Playfair Display 2 Bold"/>
            </a:endParaRPr>
          </a:p>
          <a:p>
            <a:pPr marL="872923" lvl="1" indent="-436462" algn="l">
              <a:lnSpc>
                <a:spcPts val="4043"/>
              </a:lnSpc>
              <a:spcBef>
                <a:spcPct val="0"/>
              </a:spcBef>
              <a:buFont typeface="Arial"/>
              <a:buChar char="•"/>
            </a:pPr>
            <a:endParaRPr lang="en-US" sz="4043" u="none" strike="noStrike" dirty="0">
              <a:solidFill>
                <a:srgbClr val="6B002A"/>
              </a:solidFill>
              <a:latin typeface="Playfair Display 2 Bold"/>
            </a:endParaRPr>
          </a:p>
          <a:p>
            <a:pPr marL="436461" lvl="1" algn="l">
              <a:lnSpc>
                <a:spcPts val="4043"/>
              </a:lnSpc>
              <a:spcBef>
                <a:spcPct val="0"/>
              </a:spcBef>
            </a:pPr>
            <a:endParaRPr lang="en-US" sz="4043" u="none" strike="noStrike" dirty="0">
              <a:solidFill>
                <a:srgbClr val="6B002A"/>
              </a:solidFill>
              <a:latin typeface="Playfair Display 2 Bold"/>
            </a:endParaRPr>
          </a:p>
          <a:p>
            <a:pPr marL="872923" lvl="1" indent="-436462" algn="l">
              <a:lnSpc>
                <a:spcPts val="4043"/>
              </a:lnSpc>
              <a:spcBef>
                <a:spcPct val="0"/>
              </a:spcBef>
              <a:buFont typeface="Arial"/>
              <a:buChar char="•"/>
            </a:pPr>
            <a:r>
              <a:rPr lang="en-US" sz="4043" dirty="0">
                <a:solidFill>
                  <a:srgbClr val="6B002A"/>
                </a:solidFill>
                <a:latin typeface="Playfair Display 2 Bold"/>
              </a:rPr>
              <a:t>G</a:t>
            </a:r>
            <a:r>
              <a:rPr lang="en-US" sz="4043" u="none" strike="noStrike" dirty="0">
                <a:solidFill>
                  <a:srgbClr val="6B002A"/>
                </a:solidFill>
                <a:latin typeface="Playfair Display 2 Bold"/>
              </a:rPr>
              <a:t>reat for sealing your foundation.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a:off x="14649418" y="6954134"/>
            <a:ext cx="3227658" cy="3690669"/>
          </a:xfrm>
          <a:custGeom>
            <a:avLst/>
            <a:gdLst/>
            <a:ahLst/>
            <a:cxnLst/>
            <a:rect l="l" t="t" r="r" b="b"/>
            <a:pathLst>
              <a:path w="3227658" h="3690669">
                <a:moveTo>
                  <a:pt x="0" y="0"/>
                </a:moveTo>
                <a:lnTo>
                  <a:pt x="3227658" y="0"/>
                </a:lnTo>
                <a:lnTo>
                  <a:pt x="3227658" y="3690669"/>
                </a:lnTo>
                <a:lnTo>
                  <a:pt x="0" y="3690669"/>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681753" y="-252312"/>
            <a:ext cx="6362965" cy="6339104"/>
          </a:xfrm>
          <a:custGeom>
            <a:avLst/>
            <a:gdLst/>
            <a:ahLst/>
            <a:cxnLst/>
            <a:rect l="l" t="t" r="r" b="b"/>
            <a:pathLst>
              <a:path w="6362965" h="6339104">
                <a:moveTo>
                  <a:pt x="6362966" y="0"/>
                </a:moveTo>
                <a:lnTo>
                  <a:pt x="0" y="0"/>
                </a:lnTo>
                <a:lnTo>
                  <a:pt x="0" y="6339104"/>
                </a:lnTo>
                <a:lnTo>
                  <a:pt x="6362966" y="6339104"/>
                </a:lnTo>
                <a:lnTo>
                  <a:pt x="6362966" y="0"/>
                </a:lnTo>
                <a:close/>
              </a:path>
            </a:pathLst>
          </a:custGeom>
          <a:blipFill>
            <a:blip r:embed="rId4" cstate="print">
              <a:alphaModFix amt="30000"/>
            </a:blip>
            <a:stretch>
              <a:fillRect/>
            </a:stretch>
          </a:blipFill>
        </p:spPr>
      </p:sp>
      <p:sp>
        <p:nvSpPr>
          <p:cNvPr id="4" name="Freeform 4"/>
          <p:cNvSpPr/>
          <p:nvPr/>
        </p:nvSpPr>
        <p:spPr>
          <a:xfrm>
            <a:off x="501805" y="2673374"/>
            <a:ext cx="8920467" cy="6584926"/>
          </a:xfrm>
          <a:custGeom>
            <a:avLst/>
            <a:gdLst/>
            <a:ahLst/>
            <a:cxnLst/>
            <a:rect l="l" t="t" r="r" b="b"/>
            <a:pathLst>
              <a:path w="8920467" h="6584926">
                <a:moveTo>
                  <a:pt x="0" y="0"/>
                </a:moveTo>
                <a:lnTo>
                  <a:pt x="8920467" y="0"/>
                </a:lnTo>
                <a:lnTo>
                  <a:pt x="8920467" y="6584926"/>
                </a:lnTo>
                <a:lnTo>
                  <a:pt x="0" y="6584926"/>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5" name="Freeform 5"/>
          <p:cNvSpPr/>
          <p:nvPr/>
        </p:nvSpPr>
        <p:spPr>
          <a:xfrm>
            <a:off x="9422272" y="2917240"/>
            <a:ext cx="8865728" cy="6544519"/>
          </a:xfrm>
          <a:custGeom>
            <a:avLst/>
            <a:gdLst/>
            <a:ahLst/>
            <a:cxnLst/>
            <a:rect l="l" t="t" r="r" b="b"/>
            <a:pathLst>
              <a:path w="8865728" h="6544519">
                <a:moveTo>
                  <a:pt x="0" y="0"/>
                </a:moveTo>
                <a:lnTo>
                  <a:pt x="8865728" y="0"/>
                </a:lnTo>
                <a:lnTo>
                  <a:pt x="8865728" y="6544519"/>
                </a:lnTo>
                <a:lnTo>
                  <a:pt x="0" y="6544519"/>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134317" y="135016"/>
            <a:ext cx="7642466" cy="2782224"/>
          </a:xfrm>
          <a:prstGeom prst="rect">
            <a:avLst/>
          </a:prstGeom>
        </p:spPr>
        <p:txBody>
          <a:bodyPr lIns="0" tIns="0" rIns="0" bIns="0" rtlCol="0" anchor="t">
            <a:spAutoFit/>
          </a:bodyPr>
          <a:lstStyle/>
          <a:p>
            <a:pPr algn="ctr">
              <a:lnSpc>
                <a:spcPts val="4389"/>
              </a:lnSpc>
            </a:pPr>
            <a:r>
              <a:rPr lang="en-US" sz="4389">
                <a:solidFill>
                  <a:srgbClr val="59291B"/>
                </a:solidFill>
                <a:latin typeface="Playfair Display 2 Heavy"/>
              </a:rPr>
              <a:t>Q. 5 Would you like to continue your current brands even if there is increase in 10-15% or above in price?</a:t>
            </a:r>
          </a:p>
        </p:txBody>
      </p:sp>
      <p:sp>
        <p:nvSpPr>
          <p:cNvPr id="7" name="TextBox 7"/>
          <p:cNvSpPr txBox="1"/>
          <p:nvPr/>
        </p:nvSpPr>
        <p:spPr>
          <a:xfrm>
            <a:off x="10741412" y="735494"/>
            <a:ext cx="5223839" cy="1562218"/>
          </a:xfrm>
          <a:prstGeom prst="rect">
            <a:avLst/>
          </a:prstGeom>
        </p:spPr>
        <p:txBody>
          <a:bodyPr lIns="0" tIns="0" rIns="0" bIns="0" rtlCol="0" anchor="t">
            <a:spAutoFit/>
          </a:bodyPr>
          <a:lstStyle/>
          <a:p>
            <a:pPr algn="ctr">
              <a:lnSpc>
                <a:spcPts val="4060"/>
              </a:lnSpc>
            </a:pPr>
            <a:r>
              <a:rPr lang="en-US" sz="4060">
                <a:solidFill>
                  <a:srgbClr val="59291B"/>
                </a:solidFill>
                <a:latin typeface="Playfair Display 2 Heavy"/>
              </a:rPr>
              <a:t>Q.6  Reason for not using Bobbi Brown Cosmetics?</a:t>
            </a:r>
          </a:p>
        </p:txBody>
      </p:sp>
      <p:sp>
        <p:nvSpPr>
          <p:cNvPr id="8" name="Freeform 8"/>
          <p:cNvSpPr/>
          <p:nvPr/>
        </p:nvSpPr>
        <p:spPr>
          <a:xfrm>
            <a:off x="1497661" y="4941077"/>
            <a:ext cx="6364057" cy="3963072"/>
          </a:xfrm>
          <a:custGeom>
            <a:avLst/>
            <a:gdLst/>
            <a:ahLst/>
            <a:cxnLst/>
            <a:rect l="l" t="t" r="r" b="b"/>
            <a:pathLst>
              <a:path w="6364057" h="3963072">
                <a:moveTo>
                  <a:pt x="0" y="0"/>
                </a:moveTo>
                <a:lnTo>
                  <a:pt x="6364056" y="0"/>
                </a:lnTo>
                <a:lnTo>
                  <a:pt x="6364056" y="3963072"/>
                </a:lnTo>
                <a:lnTo>
                  <a:pt x="0" y="3963072"/>
                </a:lnTo>
                <a:lnTo>
                  <a:pt x="0" y="0"/>
                </a:lnTo>
                <a:close/>
              </a:path>
            </a:pathLst>
          </a:custGeom>
          <a:blipFill>
            <a:blip r:embed="rId7" cstate="print"/>
            <a:stretch>
              <a:fillRect/>
            </a:stretch>
          </a:blipFill>
          <a:ln w="123825" cap="rnd">
            <a:solidFill>
              <a:srgbClr val="59291B"/>
            </a:solidFill>
            <a:prstDash val="solid"/>
            <a:round/>
          </a:ln>
        </p:spPr>
      </p:sp>
      <p:sp>
        <p:nvSpPr>
          <p:cNvPr id="9" name="Freeform 9"/>
          <p:cNvSpPr/>
          <p:nvPr/>
        </p:nvSpPr>
        <p:spPr>
          <a:xfrm>
            <a:off x="10918353" y="4941077"/>
            <a:ext cx="5873565" cy="4140147"/>
          </a:xfrm>
          <a:custGeom>
            <a:avLst/>
            <a:gdLst/>
            <a:ahLst/>
            <a:cxnLst/>
            <a:rect l="l" t="t" r="r" b="b"/>
            <a:pathLst>
              <a:path w="5873565" h="4140147">
                <a:moveTo>
                  <a:pt x="0" y="0"/>
                </a:moveTo>
                <a:lnTo>
                  <a:pt x="5873566" y="0"/>
                </a:lnTo>
                <a:lnTo>
                  <a:pt x="5873566" y="4140147"/>
                </a:lnTo>
                <a:lnTo>
                  <a:pt x="0" y="4140147"/>
                </a:lnTo>
                <a:lnTo>
                  <a:pt x="0" y="0"/>
                </a:lnTo>
                <a:close/>
              </a:path>
            </a:pathLst>
          </a:custGeom>
          <a:blipFill>
            <a:blip r:embed="rId8" cstate="print"/>
            <a:stretch>
              <a:fillRect/>
            </a:stretch>
          </a:blipFill>
          <a:ln w="114300" cap="rnd">
            <a:solidFill>
              <a:srgbClr val="59291B"/>
            </a:solidFill>
            <a:prstDash val="solid"/>
            <a:round/>
          </a:ln>
        </p:spPr>
      </p:sp>
      <p:sp>
        <p:nvSpPr>
          <p:cNvPr id="10" name="TextBox 10"/>
          <p:cNvSpPr txBox="1"/>
          <p:nvPr/>
        </p:nvSpPr>
        <p:spPr>
          <a:xfrm>
            <a:off x="1028700" y="3858123"/>
            <a:ext cx="7301978" cy="916823"/>
          </a:xfrm>
          <a:prstGeom prst="rect">
            <a:avLst/>
          </a:prstGeom>
        </p:spPr>
        <p:txBody>
          <a:bodyPr lIns="0" tIns="0" rIns="0" bIns="0" rtlCol="0" anchor="t">
            <a:spAutoFit/>
          </a:bodyPr>
          <a:lstStyle/>
          <a:p>
            <a:pPr algn="ctr">
              <a:lnSpc>
                <a:spcPts val="2393"/>
              </a:lnSpc>
              <a:spcBef>
                <a:spcPct val="0"/>
              </a:spcBef>
            </a:pPr>
            <a:r>
              <a:rPr lang="en-US" sz="2393">
                <a:solidFill>
                  <a:srgbClr val="59291B"/>
                </a:solidFill>
                <a:latin typeface="Playfair Display 2 Bold"/>
              </a:rPr>
              <a:t>Only those who responded with Yes, which accounts for 61.5% of the responses, should continue with their current brand.</a:t>
            </a:r>
          </a:p>
        </p:txBody>
      </p:sp>
      <p:sp>
        <p:nvSpPr>
          <p:cNvPr id="11" name="TextBox 11"/>
          <p:cNvSpPr txBox="1"/>
          <p:nvPr/>
        </p:nvSpPr>
        <p:spPr>
          <a:xfrm>
            <a:off x="9422272" y="3869212"/>
            <a:ext cx="8065291" cy="905734"/>
          </a:xfrm>
          <a:prstGeom prst="rect">
            <a:avLst/>
          </a:prstGeom>
        </p:spPr>
        <p:txBody>
          <a:bodyPr lIns="0" tIns="0" rIns="0" bIns="0" rtlCol="0" anchor="t">
            <a:spAutoFit/>
          </a:bodyPr>
          <a:lstStyle/>
          <a:p>
            <a:pPr algn="ctr">
              <a:lnSpc>
                <a:spcPts val="2342"/>
              </a:lnSpc>
              <a:spcBef>
                <a:spcPct val="0"/>
              </a:spcBef>
            </a:pPr>
            <a:r>
              <a:rPr lang="en-US" sz="2342">
                <a:solidFill>
                  <a:srgbClr val="59291B"/>
                </a:solidFill>
                <a:latin typeface="Playfair Display 2 Bold"/>
              </a:rPr>
              <a:t>There were two major reasons: 41% of the data showed a preference for others, while 33.3% of the data showed budget constraints.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a:off x="14649418" y="6954134"/>
            <a:ext cx="3227658" cy="3690669"/>
          </a:xfrm>
          <a:custGeom>
            <a:avLst/>
            <a:gdLst/>
            <a:ahLst/>
            <a:cxnLst/>
            <a:rect l="l" t="t" r="r" b="b"/>
            <a:pathLst>
              <a:path w="3227658" h="3690669">
                <a:moveTo>
                  <a:pt x="0" y="0"/>
                </a:moveTo>
                <a:lnTo>
                  <a:pt x="3227658" y="0"/>
                </a:lnTo>
                <a:lnTo>
                  <a:pt x="3227658" y="3690669"/>
                </a:lnTo>
                <a:lnTo>
                  <a:pt x="0" y="3690669"/>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681753" y="-252312"/>
            <a:ext cx="6362965" cy="6339104"/>
          </a:xfrm>
          <a:custGeom>
            <a:avLst/>
            <a:gdLst/>
            <a:ahLst/>
            <a:cxnLst/>
            <a:rect l="l" t="t" r="r" b="b"/>
            <a:pathLst>
              <a:path w="6362965" h="6339104">
                <a:moveTo>
                  <a:pt x="6362966" y="0"/>
                </a:moveTo>
                <a:lnTo>
                  <a:pt x="0" y="0"/>
                </a:lnTo>
                <a:lnTo>
                  <a:pt x="0" y="6339104"/>
                </a:lnTo>
                <a:lnTo>
                  <a:pt x="6362966" y="6339104"/>
                </a:lnTo>
                <a:lnTo>
                  <a:pt x="6362966" y="0"/>
                </a:lnTo>
                <a:close/>
              </a:path>
            </a:pathLst>
          </a:custGeom>
          <a:blipFill>
            <a:blip r:embed="rId4" cstate="print">
              <a:alphaModFix amt="30000"/>
            </a:blip>
            <a:stretch>
              <a:fillRect/>
            </a:stretch>
          </a:blipFill>
        </p:spPr>
      </p:sp>
      <p:sp>
        <p:nvSpPr>
          <p:cNvPr id="4" name="Freeform 4"/>
          <p:cNvSpPr/>
          <p:nvPr/>
        </p:nvSpPr>
        <p:spPr>
          <a:xfrm>
            <a:off x="501805" y="2673374"/>
            <a:ext cx="8920467" cy="6584926"/>
          </a:xfrm>
          <a:custGeom>
            <a:avLst/>
            <a:gdLst/>
            <a:ahLst/>
            <a:cxnLst/>
            <a:rect l="l" t="t" r="r" b="b"/>
            <a:pathLst>
              <a:path w="8920467" h="6584926">
                <a:moveTo>
                  <a:pt x="0" y="0"/>
                </a:moveTo>
                <a:lnTo>
                  <a:pt x="8920467" y="0"/>
                </a:lnTo>
                <a:lnTo>
                  <a:pt x="8920467" y="6584926"/>
                </a:lnTo>
                <a:lnTo>
                  <a:pt x="0" y="6584926"/>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5" name="Freeform 5"/>
          <p:cNvSpPr/>
          <p:nvPr/>
        </p:nvSpPr>
        <p:spPr>
          <a:xfrm>
            <a:off x="9422272" y="2917240"/>
            <a:ext cx="8865728" cy="6544519"/>
          </a:xfrm>
          <a:custGeom>
            <a:avLst/>
            <a:gdLst/>
            <a:ahLst/>
            <a:cxnLst/>
            <a:rect l="l" t="t" r="r" b="b"/>
            <a:pathLst>
              <a:path w="8865728" h="6544519">
                <a:moveTo>
                  <a:pt x="0" y="0"/>
                </a:moveTo>
                <a:lnTo>
                  <a:pt x="8865728" y="0"/>
                </a:lnTo>
                <a:lnTo>
                  <a:pt x="8865728" y="6544519"/>
                </a:lnTo>
                <a:lnTo>
                  <a:pt x="0" y="6544519"/>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143404" y="512979"/>
            <a:ext cx="7637268" cy="1659818"/>
          </a:xfrm>
          <a:prstGeom prst="rect">
            <a:avLst/>
          </a:prstGeom>
        </p:spPr>
        <p:txBody>
          <a:bodyPr lIns="0" tIns="0" rIns="0" bIns="0" rtlCol="0" anchor="t">
            <a:spAutoFit/>
          </a:bodyPr>
          <a:lstStyle/>
          <a:p>
            <a:pPr algn="ctr">
              <a:lnSpc>
                <a:spcPts val="4302"/>
              </a:lnSpc>
            </a:pPr>
            <a:r>
              <a:rPr lang="en-US" sz="4302">
                <a:solidFill>
                  <a:srgbClr val="59291B"/>
                </a:solidFill>
                <a:latin typeface="Playfair Display 2 Heavy"/>
              </a:rPr>
              <a:t>Q.7  What can be a reason for not choosing Rare Beauty Cosmetics?</a:t>
            </a:r>
          </a:p>
        </p:txBody>
      </p:sp>
      <p:sp>
        <p:nvSpPr>
          <p:cNvPr id="7" name="Freeform 7"/>
          <p:cNvSpPr/>
          <p:nvPr/>
        </p:nvSpPr>
        <p:spPr>
          <a:xfrm>
            <a:off x="1832536" y="5143500"/>
            <a:ext cx="6259004" cy="3882167"/>
          </a:xfrm>
          <a:custGeom>
            <a:avLst/>
            <a:gdLst/>
            <a:ahLst/>
            <a:cxnLst/>
            <a:rect l="l" t="t" r="r" b="b"/>
            <a:pathLst>
              <a:path w="6259004" h="3882167">
                <a:moveTo>
                  <a:pt x="0" y="0"/>
                </a:moveTo>
                <a:lnTo>
                  <a:pt x="6259004" y="0"/>
                </a:lnTo>
                <a:lnTo>
                  <a:pt x="6259004" y="3882167"/>
                </a:lnTo>
                <a:lnTo>
                  <a:pt x="0" y="3882167"/>
                </a:lnTo>
                <a:lnTo>
                  <a:pt x="0" y="0"/>
                </a:lnTo>
                <a:close/>
              </a:path>
            </a:pathLst>
          </a:custGeom>
          <a:blipFill>
            <a:blip r:embed="rId7" cstate="print"/>
            <a:stretch>
              <a:fillRect/>
            </a:stretch>
          </a:blipFill>
          <a:ln w="123825" cap="rnd">
            <a:solidFill>
              <a:srgbClr val="59291B"/>
            </a:solidFill>
            <a:prstDash val="solid"/>
            <a:round/>
          </a:ln>
        </p:spPr>
      </p:sp>
      <p:sp>
        <p:nvSpPr>
          <p:cNvPr id="8" name="TextBox 8"/>
          <p:cNvSpPr txBox="1"/>
          <p:nvPr/>
        </p:nvSpPr>
        <p:spPr>
          <a:xfrm>
            <a:off x="10002396" y="522504"/>
            <a:ext cx="7705480" cy="2394736"/>
          </a:xfrm>
          <a:prstGeom prst="rect">
            <a:avLst/>
          </a:prstGeom>
        </p:spPr>
        <p:txBody>
          <a:bodyPr lIns="0" tIns="0" rIns="0" bIns="0" rtlCol="0" anchor="t">
            <a:spAutoFit/>
          </a:bodyPr>
          <a:lstStyle/>
          <a:p>
            <a:pPr algn="ctr">
              <a:lnSpc>
                <a:spcPts val="4684"/>
              </a:lnSpc>
            </a:pPr>
            <a:r>
              <a:rPr lang="en-US" sz="4684">
                <a:solidFill>
                  <a:srgbClr val="59291B"/>
                </a:solidFill>
                <a:latin typeface="Playfair Display 2 Heavy"/>
              </a:rPr>
              <a:t>Q. 8 Would you reconsider using Bobbi brown or Rare Beauty Cosmetics in the future?</a:t>
            </a:r>
          </a:p>
        </p:txBody>
      </p:sp>
      <p:sp>
        <p:nvSpPr>
          <p:cNvPr id="9" name="Freeform 9"/>
          <p:cNvSpPr/>
          <p:nvPr/>
        </p:nvSpPr>
        <p:spPr>
          <a:xfrm>
            <a:off x="10002396" y="5143500"/>
            <a:ext cx="6387146" cy="3890492"/>
          </a:xfrm>
          <a:custGeom>
            <a:avLst/>
            <a:gdLst/>
            <a:ahLst/>
            <a:cxnLst/>
            <a:rect l="l" t="t" r="r" b="b"/>
            <a:pathLst>
              <a:path w="6387146" h="3890492">
                <a:moveTo>
                  <a:pt x="0" y="0"/>
                </a:moveTo>
                <a:lnTo>
                  <a:pt x="6387146" y="0"/>
                </a:lnTo>
                <a:lnTo>
                  <a:pt x="6387146" y="3890492"/>
                </a:lnTo>
                <a:lnTo>
                  <a:pt x="0" y="3890492"/>
                </a:lnTo>
                <a:lnTo>
                  <a:pt x="0" y="0"/>
                </a:lnTo>
                <a:close/>
              </a:path>
            </a:pathLst>
          </a:custGeom>
          <a:blipFill>
            <a:blip r:embed="rId8" cstate="print"/>
            <a:stretch>
              <a:fillRect/>
            </a:stretch>
          </a:blipFill>
          <a:ln w="114300" cap="rnd">
            <a:solidFill>
              <a:srgbClr val="59291B"/>
            </a:solidFill>
            <a:prstDash val="solid"/>
            <a:round/>
          </a:ln>
        </p:spPr>
      </p:sp>
      <p:sp>
        <p:nvSpPr>
          <p:cNvPr id="10" name="TextBox 10"/>
          <p:cNvSpPr txBox="1"/>
          <p:nvPr/>
        </p:nvSpPr>
        <p:spPr>
          <a:xfrm>
            <a:off x="1028700" y="3813150"/>
            <a:ext cx="7438655" cy="1092664"/>
          </a:xfrm>
          <a:prstGeom prst="rect">
            <a:avLst/>
          </a:prstGeom>
        </p:spPr>
        <p:txBody>
          <a:bodyPr lIns="0" tIns="0" rIns="0" bIns="0" rtlCol="0" anchor="t">
            <a:spAutoFit/>
          </a:bodyPr>
          <a:lstStyle/>
          <a:p>
            <a:pPr algn="ctr">
              <a:lnSpc>
                <a:spcPts val="2853"/>
              </a:lnSpc>
              <a:spcBef>
                <a:spcPct val="0"/>
              </a:spcBef>
            </a:pPr>
            <a:r>
              <a:rPr lang="en-US" sz="2853">
                <a:solidFill>
                  <a:srgbClr val="59291B"/>
                </a:solidFill>
                <a:latin typeface="Playfair Display 2 Bold"/>
              </a:rPr>
              <a:t>There were two major reasons: 41% of the data showed a preference for others, while 35.9% of the data showed budget constraints.</a:t>
            </a:r>
          </a:p>
        </p:txBody>
      </p:sp>
      <p:sp>
        <p:nvSpPr>
          <p:cNvPr id="11" name="TextBox 11"/>
          <p:cNvSpPr txBox="1"/>
          <p:nvPr/>
        </p:nvSpPr>
        <p:spPr>
          <a:xfrm>
            <a:off x="9840965" y="4123540"/>
            <a:ext cx="6422282" cy="1019960"/>
          </a:xfrm>
          <a:prstGeom prst="rect">
            <a:avLst/>
          </a:prstGeom>
        </p:spPr>
        <p:txBody>
          <a:bodyPr lIns="0" tIns="0" rIns="0" bIns="0" rtlCol="0" anchor="t">
            <a:spAutoFit/>
          </a:bodyPr>
          <a:lstStyle/>
          <a:p>
            <a:pPr algn="ctr">
              <a:lnSpc>
                <a:spcPts val="2649"/>
              </a:lnSpc>
            </a:pPr>
            <a:r>
              <a:rPr lang="en-US" sz="2649">
                <a:solidFill>
                  <a:srgbClr val="59291B"/>
                </a:solidFill>
                <a:latin typeface="Playfair Display 2 Bold"/>
              </a:rPr>
              <a:t>Out of the total respondents, </a:t>
            </a:r>
          </a:p>
          <a:p>
            <a:pPr algn="ctr">
              <a:lnSpc>
                <a:spcPts val="2649"/>
              </a:lnSpc>
            </a:pPr>
            <a:r>
              <a:rPr lang="en-US" sz="2649">
                <a:solidFill>
                  <a:srgbClr val="59291B"/>
                </a:solidFill>
                <a:latin typeface="Playfair Display 2 Bold"/>
              </a:rPr>
              <a:t>41.02% have a neutral opinion</a:t>
            </a:r>
          </a:p>
          <a:p>
            <a:pPr algn="ctr">
              <a:lnSpc>
                <a:spcPts val="2649"/>
              </a:lnSpc>
              <a:spcBef>
                <a:spcPct val="0"/>
              </a:spcBef>
            </a:pPr>
            <a:r>
              <a:rPr lang="en-US" sz="2649">
                <a:solidFill>
                  <a:srgbClr val="59291B"/>
                </a:solidFill>
                <a:latin typeface="Playfair Display 2 Bold"/>
              </a:rPr>
              <a:t> about reconsideration.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a:off x="14649418" y="6954134"/>
            <a:ext cx="3227658" cy="3690669"/>
          </a:xfrm>
          <a:custGeom>
            <a:avLst/>
            <a:gdLst/>
            <a:ahLst/>
            <a:cxnLst/>
            <a:rect l="l" t="t" r="r" b="b"/>
            <a:pathLst>
              <a:path w="3227658" h="3690669">
                <a:moveTo>
                  <a:pt x="0" y="0"/>
                </a:moveTo>
                <a:lnTo>
                  <a:pt x="3227658" y="0"/>
                </a:lnTo>
                <a:lnTo>
                  <a:pt x="3227658" y="3690669"/>
                </a:lnTo>
                <a:lnTo>
                  <a:pt x="0" y="3690669"/>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11767" y="123825"/>
            <a:ext cx="17864466" cy="3317875"/>
          </a:xfrm>
          <a:prstGeom prst="rect">
            <a:avLst/>
          </a:prstGeom>
        </p:spPr>
        <p:txBody>
          <a:bodyPr lIns="0" tIns="0" rIns="0" bIns="0" rtlCol="0" anchor="t">
            <a:spAutoFit/>
          </a:bodyPr>
          <a:lstStyle/>
          <a:p>
            <a:pPr algn="ctr">
              <a:lnSpc>
                <a:spcPts val="6500"/>
              </a:lnSpc>
            </a:pPr>
            <a:r>
              <a:rPr lang="en-US" sz="6500">
                <a:solidFill>
                  <a:srgbClr val="59291B"/>
                </a:solidFill>
                <a:latin typeface="Playfair Display 2 Heavy"/>
              </a:rPr>
              <a:t>Q.9  Have you ever had any experiences, positive or negative, with Bobbie Brown or Rare Beauty Cosmetics that influenced your decisions?</a:t>
            </a:r>
          </a:p>
        </p:txBody>
      </p:sp>
      <p:sp>
        <p:nvSpPr>
          <p:cNvPr id="4" name="Freeform 4"/>
          <p:cNvSpPr/>
          <p:nvPr/>
        </p:nvSpPr>
        <p:spPr>
          <a:xfrm flipH="1">
            <a:off x="-681753" y="-252312"/>
            <a:ext cx="6362965" cy="6339104"/>
          </a:xfrm>
          <a:custGeom>
            <a:avLst/>
            <a:gdLst/>
            <a:ahLst/>
            <a:cxnLst/>
            <a:rect l="l" t="t" r="r" b="b"/>
            <a:pathLst>
              <a:path w="6362965" h="6339104">
                <a:moveTo>
                  <a:pt x="6362966" y="0"/>
                </a:moveTo>
                <a:lnTo>
                  <a:pt x="0" y="0"/>
                </a:lnTo>
                <a:lnTo>
                  <a:pt x="0" y="6339104"/>
                </a:lnTo>
                <a:lnTo>
                  <a:pt x="6362966" y="6339104"/>
                </a:lnTo>
                <a:lnTo>
                  <a:pt x="6362966" y="0"/>
                </a:lnTo>
                <a:close/>
              </a:path>
            </a:pathLst>
          </a:custGeom>
          <a:blipFill>
            <a:blip r:embed="rId4" cstate="print">
              <a:alphaModFix amt="30000"/>
            </a:blip>
            <a:stretch>
              <a:fillRect/>
            </a:stretch>
          </a:blipFill>
        </p:spPr>
      </p:sp>
      <p:sp>
        <p:nvSpPr>
          <p:cNvPr id="5" name="Freeform 5"/>
          <p:cNvSpPr/>
          <p:nvPr/>
        </p:nvSpPr>
        <p:spPr>
          <a:xfrm>
            <a:off x="9290764" y="3376071"/>
            <a:ext cx="7968536" cy="5882229"/>
          </a:xfrm>
          <a:custGeom>
            <a:avLst/>
            <a:gdLst/>
            <a:ahLst/>
            <a:cxnLst/>
            <a:rect l="l" t="t" r="r" b="b"/>
            <a:pathLst>
              <a:path w="7968536" h="5882229">
                <a:moveTo>
                  <a:pt x="0" y="0"/>
                </a:moveTo>
                <a:lnTo>
                  <a:pt x="7968536" y="0"/>
                </a:lnTo>
                <a:lnTo>
                  <a:pt x="7968536" y="5882229"/>
                </a:lnTo>
                <a:lnTo>
                  <a:pt x="0" y="5882229"/>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6" name="Freeform 6"/>
          <p:cNvSpPr/>
          <p:nvPr/>
        </p:nvSpPr>
        <p:spPr>
          <a:xfrm>
            <a:off x="211767" y="3956654"/>
            <a:ext cx="8262064" cy="5108709"/>
          </a:xfrm>
          <a:custGeom>
            <a:avLst/>
            <a:gdLst/>
            <a:ahLst/>
            <a:cxnLst/>
            <a:rect l="l" t="t" r="r" b="b"/>
            <a:pathLst>
              <a:path w="8262064" h="5108709">
                <a:moveTo>
                  <a:pt x="0" y="0"/>
                </a:moveTo>
                <a:lnTo>
                  <a:pt x="8262064" y="0"/>
                </a:lnTo>
                <a:lnTo>
                  <a:pt x="8262064" y="5108709"/>
                </a:lnTo>
                <a:lnTo>
                  <a:pt x="0" y="5108709"/>
                </a:lnTo>
                <a:lnTo>
                  <a:pt x="0" y="0"/>
                </a:lnTo>
                <a:close/>
              </a:path>
            </a:pathLst>
          </a:custGeom>
          <a:blipFill>
            <a:blip r:embed="rId7" cstate="print"/>
            <a:stretch>
              <a:fillRect/>
            </a:stretch>
          </a:blipFill>
          <a:ln w="104775" cap="rnd">
            <a:solidFill>
              <a:srgbClr val="59291B"/>
            </a:solidFill>
            <a:prstDash val="solid"/>
            <a:round/>
          </a:ln>
        </p:spPr>
      </p:sp>
      <p:sp>
        <p:nvSpPr>
          <p:cNvPr id="7" name="TextBox 7"/>
          <p:cNvSpPr txBox="1"/>
          <p:nvPr/>
        </p:nvSpPr>
        <p:spPr>
          <a:xfrm>
            <a:off x="10496058" y="5238750"/>
            <a:ext cx="5767189" cy="3391117"/>
          </a:xfrm>
          <a:prstGeom prst="rect">
            <a:avLst/>
          </a:prstGeom>
        </p:spPr>
        <p:txBody>
          <a:bodyPr lIns="0" tIns="0" rIns="0" bIns="0" rtlCol="0" anchor="t">
            <a:spAutoFit/>
          </a:bodyPr>
          <a:lstStyle/>
          <a:p>
            <a:pPr algn="ctr">
              <a:lnSpc>
                <a:spcPts val="4466"/>
              </a:lnSpc>
              <a:spcBef>
                <a:spcPct val="0"/>
              </a:spcBef>
            </a:pPr>
            <a:r>
              <a:rPr lang="en-US" sz="4466">
                <a:solidFill>
                  <a:srgbClr val="59291B"/>
                </a:solidFill>
                <a:latin typeface="Playfair Display 2 Bold"/>
              </a:rPr>
              <a:t>According to the survey results, 74.4% of respondents have not shared their opinions or experiences.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a:off x="14649418" y="6954134"/>
            <a:ext cx="3227658" cy="3690669"/>
          </a:xfrm>
          <a:custGeom>
            <a:avLst/>
            <a:gdLst/>
            <a:ahLst/>
            <a:cxnLst/>
            <a:rect l="l" t="t" r="r" b="b"/>
            <a:pathLst>
              <a:path w="3227658" h="3690669">
                <a:moveTo>
                  <a:pt x="0" y="0"/>
                </a:moveTo>
                <a:lnTo>
                  <a:pt x="3227658" y="0"/>
                </a:lnTo>
                <a:lnTo>
                  <a:pt x="3227658" y="3690669"/>
                </a:lnTo>
                <a:lnTo>
                  <a:pt x="0" y="3690669"/>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681753" y="-252312"/>
            <a:ext cx="6362965" cy="6339104"/>
          </a:xfrm>
          <a:custGeom>
            <a:avLst/>
            <a:gdLst/>
            <a:ahLst/>
            <a:cxnLst/>
            <a:rect l="l" t="t" r="r" b="b"/>
            <a:pathLst>
              <a:path w="6362965" h="6339104">
                <a:moveTo>
                  <a:pt x="6362966" y="0"/>
                </a:moveTo>
                <a:lnTo>
                  <a:pt x="0" y="0"/>
                </a:lnTo>
                <a:lnTo>
                  <a:pt x="0" y="6339104"/>
                </a:lnTo>
                <a:lnTo>
                  <a:pt x="6362966" y="6339104"/>
                </a:lnTo>
                <a:lnTo>
                  <a:pt x="6362966" y="0"/>
                </a:lnTo>
                <a:close/>
              </a:path>
            </a:pathLst>
          </a:custGeom>
          <a:blipFill>
            <a:blip r:embed="rId4" cstate="print">
              <a:alphaModFix amt="30000"/>
            </a:blip>
            <a:stretch>
              <a:fillRect/>
            </a:stretch>
          </a:blipFill>
        </p:spPr>
      </p:sp>
      <p:grpSp>
        <p:nvGrpSpPr>
          <p:cNvPr id="4" name="Group 4"/>
          <p:cNvGrpSpPr/>
          <p:nvPr/>
        </p:nvGrpSpPr>
        <p:grpSpPr>
          <a:xfrm>
            <a:off x="1812986" y="2027527"/>
            <a:ext cx="14662028" cy="7101007"/>
            <a:chOff x="0" y="0"/>
            <a:chExt cx="3861604" cy="1870224"/>
          </a:xfrm>
        </p:grpSpPr>
        <p:sp>
          <p:nvSpPr>
            <p:cNvPr id="5" name="Freeform 5"/>
            <p:cNvSpPr/>
            <p:nvPr/>
          </p:nvSpPr>
          <p:spPr>
            <a:xfrm>
              <a:off x="0" y="0"/>
              <a:ext cx="3861604" cy="1870224"/>
            </a:xfrm>
            <a:custGeom>
              <a:avLst/>
              <a:gdLst/>
              <a:ahLst/>
              <a:cxnLst/>
              <a:rect l="l" t="t" r="r" b="b"/>
              <a:pathLst>
                <a:path w="3861604" h="1870224">
                  <a:moveTo>
                    <a:pt x="48050" y="0"/>
                  </a:moveTo>
                  <a:lnTo>
                    <a:pt x="3813554" y="0"/>
                  </a:lnTo>
                  <a:cubicBezTo>
                    <a:pt x="3826298" y="0"/>
                    <a:pt x="3838520" y="5062"/>
                    <a:pt x="3847531" y="14074"/>
                  </a:cubicBezTo>
                  <a:cubicBezTo>
                    <a:pt x="3856542" y="23085"/>
                    <a:pt x="3861604" y="35307"/>
                    <a:pt x="3861604" y="48050"/>
                  </a:cubicBezTo>
                  <a:lnTo>
                    <a:pt x="3861604" y="1822174"/>
                  </a:lnTo>
                  <a:cubicBezTo>
                    <a:pt x="3861604" y="1834917"/>
                    <a:pt x="3856542" y="1847139"/>
                    <a:pt x="3847531" y="1856150"/>
                  </a:cubicBezTo>
                  <a:cubicBezTo>
                    <a:pt x="3838520" y="1865162"/>
                    <a:pt x="3826298" y="1870224"/>
                    <a:pt x="3813554" y="1870224"/>
                  </a:cubicBezTo>
                  <a:lnTo>
                    <a:pt x="48050" y="1870224"/>
                  </a:lnTo>
                  <a:cubicBezTo>
                    <a:pt x="35307" y="1870224"/>
                    <a:pt x="23085" y="1865162"/>
                    <a:pt x="14074" y="1856150"/>
                  </a:cubicBezTo>
                  <a:cubicBezTo>
                    <a:pt x="5062" y="1847139"/>
                    <a:pt x="0" y="1834917"/>
                    <a:pt x="0" y="1822174"/>
                  </a:cubicBezTo>
                  <a:lnTo>
                    <a:pt x="0" y="48050"/>
                  </a:lnTo>
                  <a:cubicBezTo>
                    <a:pt x="0" y="35307"/>
                    <a:pt x="5062" y="23085"/>
                    <a:pt x="14074" y="14074"/>
                  </a:cubicBezTo>
                  <a:cubicBezTo>
                    <a:pt x="23085" y="5062"/>
                    <a:pt x="35307" y="0"/>
                    <a:pt x="48050" y="0"/>
                  </a:cubicBezTo>
                  <a:close/>
                </a:path>
              </a:pathLst>
            </a:custGeom>
            <a:solidFill>
              <a:srgbClr val="59291B">
                <a:alpha val="32941"/>
              </a:srgbClr>
            </a:solidFill>
            <a:ln w="638175" cap="rnd">
              <a:solidFill>
                <a:srgbClr val="000000">
                  <a:alpha val="32941"/>
                </a:srgbClr>
              </a:solidFill>
              <a:prstDash val="solid"/>
              <a:round/>
            </a:ln>
          </p:spPr>
        </p:sp>
        <p:sp>
          <p:nvSpPr>
            <p:cNvPr id="6" name="TextBox 6"/>
            <p:cNvSpPr txBox="1"/>
            <p:nvPr/>
          </p:nvSpPr>
          <p:spPr>
            <a:xfrm>
              <a:off x="0" y="-38100"/>
              <a:ext cx="3861604" cy="1908324"/>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3664582" y="4363910"/>
            <a:ext cx="10984836" cy="2618741"/>
          </a:xfrm>
          <a:prstGeom prst="rect">
            <a:avLst/>
          </a:prstGeom>
        </p:spPr>
        <p:txBody>
          <a:bodyPr lIns="0" tIns="0" rIns="0" bIns="0" rtlCol="0" anchor="t">
            <a:spAutoFit/>
          </a:bodyPr>
          <a:lstStyle/>
          <a:p>
            <a:pPr algn="ctr">
              <a:lnSpc>
                <a:spcPts val="10100"/>
              </a:lnSpc>
            </a:pPr>
            <a:r>
              <a:rPr lang="en-US" sz="10100">
                <a:solidFill>
                  <a:srgbClr val="59291B"/>
                </a:solidFill>
                <a:latin typeface="Playfair Display 2 Heavy"/>
              </a:rPr>
              <a:t> Personal Data of Respondents.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a:off x="14649418" y="6954134"/>
            <a:ext cx="3227658" cy="3690669"/>
          </a:xfrm>
          <a:custGeom>
            <a:avLst/>
            <a:gdLst/>
            <a:ahLst/>
            <a:cxnLst/>
            <a:rect l="l" t="t" r="r" b="b"/>
            <a:pathLst>
              <a:path w="3227658" h="3690669">
                <a:moveTo>
                  <a:pt x="0" y="0"/>
                </a:moveTo>
                <a:lnTo>
                  <a:pt x="3227658" y="0"/>
                </a:lnTo>
                <a:lnTo>
                  <a:pt x="3227658" y="3690669"/>
                </a:lnTo>
                <a:lnTo>
                  <a:pt x="0" y="3690669"/>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681753" y="-252312"/>
            <a:ext cx="6362965" cy="6339104"/>
          </a:xfrm>
          <a:custGeom>
            <a:avLst/>
            <a:gdLst/>
            <a:ahLst/>
            <a:cxnLst/>
            <a:rect l="l" t="t" r="r" b="b"/>
            <a:pathLst>
              <a:path w="6362965" h="6339104">
                <a:moveTo>
                  <a:pt x="6362966" y="0"/>
                </a:moveTo>
                <a:lnTo>
                  <a:pt x="0" y="0"/>
                </a:lnTo>
                <a:lnTo>
                  <a:pt x="0" y="6339104"/>
                </a:lnTo>
                <a:lnTo>
                  <a:pt x="6362966" y="6339104"/>
                </a:lnTo>
                <a:lnTo>
                  <a:pt x="6362966" y="0"/>
                </a:lnTo>
                <a:close/>
              </a:path>
            </a:pathLst>
          </a:custGeom>
          <a:blipFill>
            <a:blip r:embed="rId4" cstate="print">
              <a:alphaModFix amt="30000"/>
            </a:blip>
            <a:stretch>
              <a:fillRect/>
            </a:stretch>
          </a:blipFill>
        </p:spPr>
      </p:sp>
      <p:sp>
        <p:nvSpPr>
          <p:cNvPr id="4" name="Freeform 4"/>
          <p:cNvSpPr/>
          <p:nvPr/>
        </p:nvSpPr>
        <p:spPr>
          <a:xfrm>
            <a:off x="501805" y="2673374"/>
            <a:ext cx="8920467" cy="6584926"/>
          </a:xfrm>
          <a:custGeom>
            <a:avLst/>
            <a:gdLst/>
            <a:ahLst/>
            <a:cxnLst/>
            <a:rect l="l" t="t" r="r" b="b"/>
            <a:pathLst>
              <a:path w="8920467" h="6584926">
                <a:moveTo>
                  <a:pt x="0" y="0"/>
                </a:moveTo>
                <a:lnTo>
                  <a:pt x="8920467" y="0"/>
                </a:lnTo>
                <a:lnTo>
                  <a:pt x="8920467" y="6584926"/>
                </a:lnTo>
                <a:lnTo>
                  <a:pt x="0" y="6584926"/>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5" name="Freeform 5"/>
          <p:cNvSpPr/>
          <p:nvPr/>
        </p:nvSpPr>
        <p:spPr>
          <a:xfrm>
            <a:off x="9422272" y="2917240"/>
            <a:ext cx="8865728" cy="6544519"/>
          </a:xfrm>
          <a:custGeom>
            <a:avLst/>
            <a:gdLst/>
            <a:ahLst/>
            <a:cxnLst/>
            <a:rect l="l" t="t" r="r" b="b"/>
            <a:pathLst>
              <a:path w="8865728" h="6544519">
                <a:moveTo>
                  <a:pt x="0" y="0"/>
                </a:moveTo>
                <a:lnTo>
                  <a:pt x="8865728" y="0"/>
                </a:lnTo>
                <a:lnTo>
                  <a:pt x="8865728" y="6544519"/>
                </a:lnTo>
                <a:lnTo>
                  <a:pt x="0" y="6544519"/>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6" name="Freeform 6"/>
          <p:cNvSpPr/>
          <p:nvPr/>
        </p:nvSpPr>
        <p:spPr>
          <a:xfrm>
            <a:off x="1801556" y="5130659"/>
            <a:ext cx="6320965" cy="3936237"/>
          </a:xfrm>
          <a:custGeom>
            <a:avLst/>
            <a:gdLst/>
            <a:ahLst/>
            <a:cxnLst/>
            <a:rect l="l" t="t" r="r" b="b"/>
            <a:pathLst>
              <a:path w="6320965" h="3936237">
                <a:moveTo>
                  <a:pt x="0" y="0"/>
                </a:moveTo>
                <a:lnTo>
                  <a:pt x="6320965" y="0"/>
                </a:lnTo>
                <a:lnTo>
                  <a:pt x="6320965" y="3936237"/>
                </a:lnTo>
                <a:lnTo>
                  <a:pt x="0" y="3936237"/>
                </a:lnTo>
                <a:lnTo>
                  <a:pt x="0" y="0"/>
                </a:lnTo>
                <a:close/>
              </a:path>
            </a:pathLst>
          </a:custGeom>
          <a:blipFill>
            <a:blip r:embed="rId7" cstate="print"/>
            <a:stretch>
              <a:fillRect/>
            </a:stretch>
          </a:blipFill>
          <a:ln w="114300" cap="rnd">
            <a:solidFill>
              <a:srgbClr val="59291B"/>
            </a:solidFill>
            <a:prstDash val="solid"/>
            <a:round/>
          </a:ln>
        </p:spPr>
      </p:sp>
      <p:sp>
        <p:nvSpPr>
          <p:cNvPr id="7" name="TextBox 7"/>
          <p:cNvSpPr txBox="1"/>
          <p:nvPr/>
        </p:nvSpPr>
        <p:spPr>
          <a:xfrm>
            <a:off x="2499730" y="660400"/>
            <a:ext cx="3965607" cy="860425"/>
          </a:xfrm>
          <a:prstGeom prst="rect">
            <a:avLst/>
          </a:prstGeom>
        </p:spPr>
        <p:txBody>
          <a:bodyPr lIns="0" tIns="0" rIns="0" bIns="0" rtlCol="0" anchor="t">
            <a:spAutoFit/>
          </a:bodyPr>
          <a:lstStyle/>
          <a:p>
            <a:pPr algn="ctr">
              <a:lnSpc>
                <a:spcPts val="6500"/>
              </a:lnSpc>
            </a:pPr>
            <a:r>
              <a:rPr lang="en-US" sz="6500">
                <a:solidFill>
                  <a:srgbClr val="59291B"/>
                </a:solidFill>
                <a:latin typeface="Playfair Display 2 Heavy"/>
              </a:rPr>
              <a:t>Q.1  Age?</a:t>
            </a:r>
          </a:p>
        </p:txBody>
      </p:sp>
      <p:sp>
        <p:nvSpPr>
          <p:cNvPr id="8" name="TextBox 8"/>
          <p:cNvSpPr txBox="1"/>
          <p:nvPr/>
        </p:nvSpPr>
        <p:spPr>
          <a:xfrm>
            <a:off x="6524122" y="1152525"/>
            <a:ext cx="14662028" cy="860425"/>
          </a:xfrm>
          <a:prstGeom prst="rect">
            <a:avLst/>
          </a:prstGeom>
        </p:spPr>
        <p:txBody>
          <a:bodyPr lIns="0" tIns="0" rIns="0" bIns="0" rtlCol="0" anchor="t">
            <a:spAutoFit/>
          </a:bodyPr>
          <a:lstStyle/>
          <a:p>
            <a:pPr algn="ctr">
              <a:lnSpc>
                <a:spcPts val="6500"/>
              </a:lnSpc>
            </a:pPr>
            <a:r>
              <a:rPr lang="en-US" sz="6500">
                <a:solidFill>
                  <a:srgbClr val="59291B"/>
                </a:solidFill>
                <a:latin typeface="Playfair Display 2 Heavy"/>
              </a:rPr>
              <a:t>Q. 2 Education?</a:t>
            </a:r>
          </a:p>
        </p:txBody>
      </p:sp>
      <p:sp>
        <p:nvSpPr>
          <p:cNvPr id="9" name="Freeform 9"/>
          <p:cNvSpPr/>
          <p:nvPr/>
        </p:nvSpPr>
        <p:spPr>
          <a:xfrm>
            <a:off x="9826986" y="5143500"/>
            <a:ext cx="6840975" cy="3971046"/>
          </a:xfrm>
          <a:custGeom>
            <a:avLst/>
            <a:gdLst/>
            <a:ahLst/>
            <a:cxnLst/>
            <a:rect l="l" t="t" r="r" b="b"/>
            <a:pathLst>
              <a:path w="6840975" h="3971046">
                <a:moveTo>
                  <a:pt x="0" y="0"/>
                </a:moveTo>
                <a:lnTo>
                  <a:pt x="6840975" y="0"/>
                </a:lnTo>
                <a:lnTo>
                  <a:pt x="6840975" y="3971046"/>
                </a:lnTo>
                <a:lnTo>
                  <a:pt x="0" y="3971046"/>
                </a:lnTo>
                <a:lnTo>
                  <a:pt x="0" y="0"/>
                </a:lnTo>
                <a:close/>
              </a:path>
            </a:pathLst>
          </a:custGeom>
          <a:blipFill>
            <a:blip r:embed="rId8" cstate="print"/>
            <a:stretch>
              <a:fillRect/>
            </a:stretch>
          </a:blipFill>
          <a:ln w="85725" cap="rnd">
            <a:solidFill>
              <a:srgbClr val="59291B"/>
            </a:solidFill>
            <a:prstDash val="solid"/>
            <a:round/>
          </a:ln>
        </p:spPr>
      </p:sp>
      <p:sp>
        <p:nvSpPr>
          <p:cNvPr id="10" name="TextBox 10"/>
          <p:cNvSpPr txBox="1"/>
          <p:nvPr/>
        </p:nvSpPr>
        <p:spPr>
          <a:xfrm>
            <a:off x="900864" y="3467700"/>
            <a:ext cx="8122348" cy="1314836"/>
          </a:xfrm>
          <a:prstGeom prst="rect">
            <a:avLst/>
          </a:prstGeom>
        </p:spPr>
        <p:txBody>
          <a:bodyPr lIns="0" tIns="0" rIns="0" bIns="0" rtlCol="0" anchor="t">
            <a:spAutoFit/>
          </a:bodyPr>
          <a:lstStyle/>
          <a:p>
            <a:pPr algn="ctr">
              <a:lnSpc>
                <a:spcPts val="3404"/>
              </a:lnSpc>
            </a:pPr>
            <a:r>
              <a:rPr lang="en-US" sz="3404">
                <a:solidFill>
                  <a:srgbClr val="59291B"/>
                </a:solidFill>
                <a:latin typeface="Playfair Display 2 Bold"/>
              </a:rPr>
              <a:t>The majority of the 200 respondents, </a:t>
            </a:r>
          </a:p>
          <a:p>
            <a:pPr algn="ctr">
              <a:lnSpc>
                <a:spcPts val="3404"/>
              </a:lnSpc>
              <a:spcBef>
                <a:spcPct val="0"/>
              </a:spcBef>
            </a:pPr>
            <a:r>
              <a:rPr lang="en-US" sz="3404">
                <a:solidFill>
                  <a:srgbClr val="59291B"/>
                </a:solidFill>
                <a:latin typeface="Playfair Display 2 Bold"/>
              </a:rPr>
              <a:t>accounting for 53%, were between the ages of 21 to 30.</a:t>
            </a:r>
          </a:p>
        </p:txBody>
      </p:sp>
      <p:sp>
        <p:nvSpPr>
          <p:cNvPr id="11" name="TextBox 11"/>
          <p:cNvSpPr txBox="1"/>
          <p:nvPr/>
        </p:nvSpPr>
        <p:spPr>
          <a:xfrm>
            <a:off x="9144000" y="3893575"/>
            <a:ext cx="8206947" cy="1237084"/>
          </a:xfrm>
          <a:prstGeom prst="rect">
            <a:avLst/>
          </a:prstGeom>
        </p:spPr>
        <p:txBody>
          <a:bodyPr lIns="0" tIns="0" rIns="0" bIns="0" rtlCol="0" anchor="t">
            <a:spAutoFit/>
          </a:bodyPr>
          <a:lstStyle/>
          <a:p>
            <a:pPr algn="ctr">
              <a:lnSpc>
                <a:spcPts val="3211"/>
              </a:lnSpc>
            </a:pPr>
            <a:r>
              <a:rPr lang="en-US" sz="3211">
                <a:solidFill>
                  <a:srgbClr val="59291B"/>
                </a:solidFill>
                <a:latin typeface="Playfair Display 2 Bold"/>
              </a:rPr>
              <a:t>The majority of respondents, 59%, have </a:t>
            </a:r>
          </a:p>
          <a:p>
            <a:pPr algn="ctr">
              <a:lnSpc>
                <a:spcPts val="3211"/>
              </a:lnSpc>
              <a:spcBef>
                <a:spcPct val="0"/>
              </a:spcBef>
            </a:pPr>
            <a:r>
              <a:rPr lang="en-US" sz="3211">
                <a:solidFill>
                  <a:srgbClr val="59291B"/>
                </a:solidFill>
                <a:latin typeface="Playfair Display 2 Bold"/>
              </a:rPr>
              <a:t>a graduation background out of 200 surveyed.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a:off x="14649418" y="6954134"/>
            <a:ext cx="3227658" cy="3690669"/>
          </a:xfrm>
          <a:custGeom>
            <a:avLst/>
            <a:gdLst/>
            <a:ahLst/>
            <a:cxnLst/>
            <a:rect l="l" t="t" r="r" b="b"/>
            <a:pathLst>
              <a:path w="3227658" h="3690669">
                <a:moveTo>
                  <a:pt x="0" y="0"/>
                </a:moveTo>
                <a:lnTo>
                  <a:pt x="3227658" y="0"/>
                </a:lnTo>
                <a:lnTo>
                  <a:pt x="3227658" y="3690669"/>
                </a:lnTo>
                <a:lnTo>
                  <a:pt x="0" y="3690669"/>
                </a:lnTo>
                <a:lnTo>
                  <a:pt x="0" y="0"/>
                </a:lnTo>
                <a:close/>
              </a:path>
            </a:pathLst>
          </a:custGeom>
          <a:blipFill>
            <a:blip r:embed="rId2" cstate="print">
              <a:alphaModFix amt="17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681753" y="-252312"/>
            <a:ext cx="6362965" cy="6339104"/>
          </a:xfrm>
          <a:custGeom>
            <a:avLst/>
            <a:gdLst/>
            <a:ahLst/>
            <a:cxnLst/>
            <a:rect l="l" t="t" r="r" b="b"/>
            <a:pathLst>
              <a:path w="6362965" h="6339104">
                <a:moveTo>
                  <a:pt x="6362966" y="0"/>
                </a:moveTo>
                <a:lnTo>
                  <a:pt x="0" y="0"/>
                </a:lnTo>
                <a:lnTo>
                  <a:pt x="0" y="6339104"/>
                </a:lnTo>
                <a:lnTo>
                  <a:pt x="6362966" y="6339104"/>
                </a:lnTo>
                <a:lnTo>
                  <a:pt x="6362966" y="0"/>
                </a:lnTo>
                <a:close/>
              </a:path>
            </a:pathLst>
          </a:custGeom>
          <a:blipFill>
            <a:blip r:embed="rId4" cstate="print">
              <a:alphaModFix amt="30000"/>
            </a:blip>
            <a:stretch>
              <a:fillRect/>
            </a:stretch>
          </a:blipFill>
        </p:spPr>
      </p:sp>
      <p:sp>
        <p:nvSpPr>
          <p:cNvPr id="4" name="Freeform 4"/>
          <p:cNvSpPr/>
          <p:nvPr/>
        </p:nvSpPr>
        <p:spPr>
          <a:xfrm>
            <a:off x="501805" y="2673374"/>
            <a:ext cx="8920467" cy="6584926"/>
          </a:xfrm>
          <a:custGeom>
            <a:avLst/>
            <a:gdLst/>
            <a:ahLst/>
            <a:cxnLst/>
            <a:rect l="l" t="t" r="r" b="b"/>
            <a:pathLst>
              <a:path w="8920467" h="6584926">
                <a:moveTo>
                  <a:pt x="0" y="0"/>
                </a:moveTo>
                <a:lnTo>
                  <a:pt x="8920467" y="0"/>
                </a:lnTo>
                <a:lnTo>
                  <a:pt x="8920467" y="6584926"/>
                </a:lnTo>
                <a:lnTo>
                  <a:pt x="0" y="6584926"/>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5" name="Freeform 5"/>
          <p:cNvSpPr/>
          <p:nvPr/>
        </p:nvSpPr>
        <p:spPr>
          <a:xfrm>
            <a:off x="9422272" y="2917240"/>
            <a:ext cx="8865728" cy="6544519"/>
          </a:xfrm>
          <a:custGeom>
            <a:avLst/>
            <a:gdLst/>
            <a:ahLst/>
            <a:cxnLst/>
            <a:rect l="l" t="t" r="r" b="b"/>
            <a:pathLst>
              <a:path w="8865728" h="6544519">
                <a:moveTo>
                  <a:pt x="0" y="0"/>
                </a:moveTo>
                <a:lnTo>
                  <a:pt x="8865728" y="0"/>
                </a:lnTo>
                <a:lnTo>
                  <a:pt x="8865728" y="6544519"/>
                </a:lnTo>
                <a:lnTo>
                  <a:pt x="0" y="6544519"/>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3795574" y="742950"/>
            <a:ext cx="14662028" cy="860425"/>
          </a:xfrm>
          <a:prstGeom prst="rect">
            <a:avLst/>
          </a:prstGeom>
        </p:spPr>
        <p:txBody>
          <a:bodyPr lIns="0" tIns="0" rIns="0" bIns="0" rtlCol="0" anchor="t">
            <a:spAutoFit/>
          </a:bodyPr>
          <a:lstStyle/>
          <a:p>
            <a:pPr algn="ctr">
              <a:lnSpc>
                <a:spcPts val="6500"/>
              </a:lnSpc>
            </a:pPr>
            <a:r>
              <a:rPr lang="en-US" sz="6500">
                <a:solidFill>
                  <a:srgbClr val="59291B"/>
                </a:solidFill>
                <a:latin typeface="Playfair Display 2 Heavy"/>
              </a:rPr>
              <a:t>Q. 3 Occupation?</a:t>
            </a:r>
          </a:p>
        </p:txBody>
      </p:sp>
      <p:sp>
        <p:nvSpPr>
          <p:cNvPr id="7" name="Freeform 7"/>
          <p:cNvSpPr/>
          <p:nvPr/>
        </p:nvSpPr>
        <p:spPr>
          <a:xfrm>
            <a:off x="1928404" y="5163592"/>
            <a:ext cx="6067270" cy="3726355"/>
          </a:xfrm>
          <a:custGeom>
            <a:avLst/>
            <a:gdLst/>
            <a:ahLst/>
            <a:cxnLst/>
            <a:rect l="l" t="t" r="r" b="b"/>
            <a:pathLst>
              <a:path w="6067270" h="3726355">
                <a:moveTo>
                  <a:pt x="0" y="0"/>
                </a:moveTo>
                <a:lnTo>
                  <a:pt x="6067269" y="0"/>
                </a:lnTo>
                <a:lnTo>
                  <a:pt x="6067269" y="3726355"/>
                </a:lnTo>
                <a:lnTo>
                  <a:pt x="0" y="3726355"/>
                </a:lnTo>
                <a:lnTo>
                  <a:pt x="0" y="0"/>
                </a:lnTo>
                <a:close/>
              </a:path>
            </a:pathLst>
          </a:custGeom>
          <a:blipFill>
            <a:blip r:embed="rId7" cstate="print"/>
            <a:stretch>
              <a:fillRect/>
            </a:stretch>
          </a:blipFill>
          <a:ln w="95250" cap="rnd">
            <a:solidFill>
              <a:srgbClr val="59291B"/>
            </a:solidFill>
            <a:prstDash val="solid"/>
            <a:round/>
          </a:ln>
        </p:spPr>
      </p:sp>
      <p:sp>
        <p:nvSpPr>
          <p:cNvPr id="8" name="TextBox 8"/>
          <p:cNvSpPr txBox="1"/>
          <p:nvPr/>
        </p:nvSpPr>
        <p:spPr>
          <a:xfrm>
            <a:off x="10124345" y="742950"/>
            <a:ext cx="7134955" cy="1679575"/>
          </a:xfrm>
          <a:prstGeom prst="rect">
            <a:avLst/>
          </a:prstGeom>
        </p:spPr>
        <p:txBody>
          <a:bodyPr lIns="0" tIns="0" rIns="0" bIns="0" rtlCol="0" anchor="t">
            <a:spAutoFit/>
          </a:bodyPr>
          <a:lstStyle/>
          <a:p>
            <a:pPr algn="ctr">
              <a:lnSpc>
                <a:spcPts val="6500"/>
              </a:lnSpc>
            </a:pPr>
            <a:r>
              <a:rPr lang="en-US" sz="6500">
                <a:solidFill>
                  <a:srgbClr val="59291B"/>
                </a:solidFill>
                <a:latin typeface="Playfair Display 2 Heavy"/>
              </a:rPr>
              <a:t>Q.4  Annual Income ( IN Rs.)?</a:t>
            </a:r>
          </a:p>
        </p:txBody>
      </p:sp>
      <p:sp>
        <p:nvSpPr>
          <p:cNvPr id="9" name="Freeform 9"/>
          <p:cNvSpPr/>
          <p:nvPr/>
        </p:nvSpPr>
        <p:spPr>
          <a:xfrm>
            <a:off x="10866454" y="5237823"/>
            <a:ext cx="5890887" cy="3652124"/>
          </a:xfrm>
          <a:custGeom>
            <a:avLst/>
            <a:gdLst/>
            <a:ahLst/>
            <a:cxnLst/>
            <a:rect l="l" t="t" r="r" b="b"/>
            <a:pathLst>
              <a:path w="5890887" h="3652124">
                <a:moveTo>
                  <a:pt x="0" y="0"/>
                </a:moveTo>
                <a:lnTo>
                  <a:pt x="5890887" y="0"/>
                </a:lnTo>
                <a:lnTo>
                  <a:pt x="5890887" y="3652124"/>
                </a:lnTo>
                <a:lnTo>
                  <a:pt x="0" y="3652124"/>
                </a:lnTo>
                <a:lnTo>
                  <a:pt x="0" y="0"/>
                </a:lnTo>
                <a:close/>
              </a:path>
            </a:pathLst>
          </a:custGeom>
          <a:blipFill>
            <a:blip r:embed="rId8" cstate="print"/>
            <a:stretch>
              <a:fillRect/>
            </a:stretch>
          </a:blipFill>
          <a:ln w="104775" cap="rnd">
            <a:solidFill>
              <a:srgbClr val="59291B"/>
            </a:solidFill>
            <a:prstDash val="solid"/>
            <a:round/>
          </a:ln>
        </p:spPr>
      </p:sp>
      <p:sp>
        <p:nvSpPr>
          <p:cNvPr id="10" name="TextBox 10"/>
          <p:cNvSpPr txBox="1"/>
          <p:nvPr/>
        </p:nvSpPr>
        <p:spPr>
          <a:xfrm>
            <a:off x="1178716" y="3949375"/>
            <a:ext cx="7566645" cy="918858"/>
          </a:xfrm>
          <a:prstGeom prst="rect">
            <a:avLst/>
          </a:prstGeom>
        </p:spPr>
        <p:txBody>
          <a:bodyPr lIns="0" tIns="0" rIns="0" bIns="0" rtlCol="0" anchor="t">
            <a:spAutoFit/>
          </a:bodyPr>
          <a:lstStyle/>
          <a:p>
            <a:pPr algn="ctr">
              <a:lnSpc>
                <a:spcPts val="3550"/>
              </a:lnSpc>
            </a:pPr>
            <a:r>
              <a:rPr lang="en-US" sz="3550">
                <a:solidFill>
                  <a:srgbClr val="59291B"/>
                </a:solidFill>
                <a:latin typeface="Playfair Display 2 Bold"/>
              </a:rPr>
              <a:t>44% of the respondents are students,</a:t>
            </a:r>
          </a:p>
          <a:p>
            <a:pPr algn="ctr">
              <a:lnSpc>
                <a:spcPts val="3550"/>
              </a:lnSpc>
              <a:spcBef>
                <a:spcPct val="0"/>
              </a:spcBef>
            </a:pPr>
            <a:r>
              <a:rPr lang="en-US" sz="3550">
                <a:solidFill>
                  <a:srgbClr val="59291B"/>
                </a:solidFill>
                <a:latin typeface="Playfair Display 2 Bold"/>
              </a:rPr>
              <a:t> while 28.5% are working in service.</a:t>
            </a:r>
          </a:p>
        </p:txBody>
      </p:sp>
      <p:sp>
        <p:nvSpPr>
          <p:cNvPr id="11" name="TextBox 11"/>
          <p:cNvSpPr txBox="1"/>
          <p:nvPr/>
        </p:nvSpPr>
        <p:spPr>
          <a:xfrm>
            <a:off x="9894428" y="3939850"/>
            <a:ext cx="7364872" cy="1223742"/>
          </a:xfrm>
          <a:prstGeom prst="rect">
            <a:avLst/>
          </a:prstGeom>
        </p:spPr>
        <p:txBody>
          <a:bodyPr lIns="0" tIns="0" rIns="0" bIns="0" rtlCol="0" anchor="t">
            <a:spAutoFit/>
          </a:bodyPr>
          <a:lstStyle/>
          <a:p>
            <a:pPr algn="ctr">
              <a:lnSpc>
                <a:spcPts val="3178"/>
              </a:lnSpc>
              <a:spcBef>
                <a:spcPct val="0"/>
              </a:spcBef>
            </a:pPr>
            <a:r>
              <a:rPr lang="en-US" sz="3178">
                <a:solidFill>
                  <a:srgbClr val="59291B"/>
                </a:solidFill>
                <a:latin typeface="Playfair Display 2 Bold"/>
              </a:rPr>
              <a:t>81.5% of people surveyed reported an income below 5 lakhs, while only 12.5% fell in the 5 to 10 lakh range.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l="-20312" r="-20312"/>
            </a:stretch>
          </a:blipFill>
        </p:spPr>
      </p:sp>
      <p:grpSp>
        <p:nvGrpSpPr>
          <p:cNvPr id="3" name="Group 3"/>
          <p:cNvGrpSpPr/>
          <p:nvPr/>
        </p:nvGrpSpPr>
        <p:grpSpPr>
          <a:xfrm>
            <a:off x="-51435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C75C61"/>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351432" y="0"/>
            <a:ext cx="3936568" cy="3893623"/>
          </a:xfrm>
          <a:custGeom>
            <a:avLst/>
            <a:gdLst/>
            <a:ahLst/>
            <a:cxnLst/>
            <a:rect l="l" t="t" r="r" b="b"/>
            <a:pathLst>
              <a:path w="3936568" h="3893623">
                <a:moveTo>
                  <a:pt x="0" y="0"/>
                </a:moveTo>
                <a:lnTo>
                  <a:pt x="3936568" y="0"/>
                </a:lnTo>
                <a:lnTo>
                  <a:pt x="3936568" y="3893623"/>
                </a:lnTo>
                <a:lnTo>
                  <a:pt x="0" y="3893623"/>
                </a:lnTo>
                <a:lnTo>
                  <a:pt x="0" y="0"/>
                </a:lnTo>
                <a:close/>
              </a:path>
            </a:pathLst>
          </a:custGeom>
          <a:blipFill>
            <a:blip r:embed="rId3" cstate="print">
              <a:alphaModFix amt="37000"/>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3801716" y="6929023"/>
            <a:ext cx="15514983" cy="2608599"/>
          </a:xfrm>
          <a:prstGeom prst="rect">
            <a:avLst/>
          </a:prstGeom>
        </p:spPr>
        <p:txBody>
          <a:bodyPr wrap="square" lIns="0" tIns="0" rIns="0" bIns="0" rtlCol="0" anchor="t">
            <a:spAutoFit/>
          </a:bodyPr>
          <a:lstStyle/>
          <a:p>
            <a:pPr marL="0" lvl="0" indent="0" algn="ctr">
              <a:lnSpc>
                <a:spcPts val="10100"/>
              </a:lnSpc>
              <a:spcBef>
                <a:spcPct val="0"/>
              </a:spcBef>
            </a:pPr>
            <a:r>
              <a:rPr lang="en-US" sz="10100" u="none" strike="noStrike">
                <a:solidFill>
                  <a:srgbClr val="59291B"/>
                </a:solidFill>
                <a:latin typeface="Playfair Display 2 Heavy"/>
              </a:rPr>
              <a:t>Findings and Analysis of Primary Objectives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grpSp>
        <p:nvGrpSpPr>
          <p:cNvPr id="2" name="Group 2"/>
          <p:cNvGrpSpPr/>
          <p:nvPr/>
        </p:nvGrpSpPr>
        <p:grpSpPr>
          <a:xfrm>
            <a:off x="12122944" y="6470840"/>
            <a:ext cx="4970154" cy="4304177"/>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ECC79">
                <a:alpha val="43922"/>
              </a:srgbClr>
            </a:solidFill>
          </p:spPr>
        </p:sp>
      </p:grpSp>
      <p:grpSp>
        <p:nvGrpSpPr>
          <p:cNvPr id="4" name="Group 4"/>
          <p:cNvGrpSpPr/>
          <p:nvPr/>
        </p:nvGrpSpPr>
        <p:grpSpPr>
          <a:xfrm>
            <a:off x="14328902" y="2317173"/>
            <a:ext cx="7321033" cy="6340049"/>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alpha val="60784"/>
              </a:srgbClr>
            </a:solidFill>
          </p:spPr>
        </p:sp>
      </p:grpSp>
      <p:grpSp>
        <p:nvGrpSpPr>
          <p:cNvPr id="6" name="Group 6"/>
          <p:cNvGrpSpPr/>
          <p:nvPr/>
        </p:nvGrpSpPr>
        <p:grpSpPr>
          <a:xfrm>
            <a:off x="13737770" y="373605"/>
            <a:ext cx="3799619" cy="3290488"/>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C06062">
                <a:alpha val="43922"/>
              </a:srgbClr>
            </a:solidFill>
          </p:spPr>
        </p:sp>
      </p:grpSp>
      <p:grpSp>
        <p:nvGrpSpPr>
          <p:cNvPr id="8" name="Group 8"/>
          <p:cNvGrpSpPr/>
          <p:nvPr/>
        </p:nvGrpSpPr>
        <p:grpSpPr>
          <a:xfrm>
            <a:off x="12122944" y="5487198"/>
            <a:ext cx="2271679" cy="1967285"/>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3922"/>
              </a:srgbClr>
            </a:solidFill>
          </p:spPr>
        </p:sp>
      </p:grpSp>
      <p:sp>
        <p:nvSpPr>
          <p:cNvPr id="10" name="TextBox 10"/>
          <p:cNvSpPr txBox="1"/>
          <p:nvPr/>
        </p:nvSpPr>
        <p:spPr>
          <a:xfrm>
            <a:off x="514350" y="449805"/>
            <a:ext cx="17773650" cy="9458539"/>
          </a:xfrm>
          <a:prstGeom prst="rect">
            <a:avLst/>
          </a:prstGeom>
        </p:spPr>
        <p:txBody>
          <a:bodyPr lIns="0" tIns="0" rIns="0" bIns="0" rtlCol="0" anchor="t">
            <a:spAutoFit/>
          </a:bodyPr>
          <a:lstStyle/>
          <a:p>
            <a:pPr algn="l">
              <a:lnSpc>
                <a:spcPts val="4133"/>
              </a:lnSpc>
              <a:spcBef>
                <a:spcPct val="0"/>
              </a:spcBef>
            </a:pPr>
            <a:r>
              <a:rPr lang="en-US" sz="4133" u="none" strike="noStrike">
                <a:solidFill>
                  <a:srgbClr val="6B002A"/>
                </a:solidFill>
                <a:latin typeface="Playfair Display 2 Bold"/>
              </a:rPr>
              <a:t>(</a:t>
            </a:r>
            <a:r>
              <a:rPr lang="en-US" sz="4133" u="sng" strike="noStrike">
                <a:solidFill>
                  <a:srgbClr val="6B002A"/>
                </a:solidFill>
                <a:latin typeface="Playfair Display 2 Bold"/>
              </a:rPr>
              <a:t>Hypothesis – 1:- One-way ANOVA)</a:t>
            </a:r>
          </a:p>
          <a:p>
            <a:pPr algn="l">
              <a:lnSpc>
                <a:spcPts val="4133"/>
              </a:lnSpc>
              <a:spcBef>
                <a:spcPct val="0"/>
              </a:spcBef>
            </a:pPr>
            <a:endParaRPr lang="en-US" sz="4133" u="sng" strike="noStrike">
              <a:solidFill>
                <a:srgbClr val="6B002A"/>
              </a:solidFill>
              <a:latin typeface="Playfair Display 2 Bold"/>
            </a:endParaRPr>
          </a:p>
          <a:p>
            <a:pPr marL="892404" lvl="1" indent="-446202" algn="l">
              <a:lnSpc>
                <a:spcPts val="4133"/>
              </a:lnSpc>
              <a:spcBef>
                <a:spcPct val="0"/>
              </a:spcBef>
              <a:buFont typeface="Arial"/>
              <a:buChar char="•"/>
            </a:pPr>
            <a:r>
              <a:rPr lang="en-US" sz="4133" u="none" strike="noStrike">
                <a:solidFill>
                  <a:srgbClr val="6B002A"/>
                </a:solidFill>
                <a:latin typeface="Playfair Display 2 Bold"/>
              </a:rPr>
              <a:t>Null: There is no significant difference in the likelihood of purchasing products from Rare Beauty and BobbiBrown, not considering price, between the four income groups of respondents.</a:t>
            </a:r>
          </a:p>
          <a:p>
            <a:pPr marL="892404" lvl="1" indent="-446202" algn="l">
              <a:lnSpc>
                <a:spcPts val="4133"/>
              </a:lnSpc>
              <a:spcBef>
                <a:spcPct val="0"/>
              </a:spcBef>
              <a:buFont typeface="Arial"/>
              <a:buChar char="•"/>
            </a:pPr>
            <a:r>
              <a:rPr lang="en-US" sz="4133" u="none" strike="noStrike">
                <a:solidFill>
                  <a:srgbClr val="6B002A"/>
                </a:solidFill>
                <a:latin typeface="Playfair Display 2 Bold"/>
              </a:rPr>
              <a:t>Alternative: There is a significant difference in the likelihod of purchasing products from Rare Beauty and Bobbi Brown, not considering the price, between the four income groups of respondents</a:t>
            </a:r>
          </a:p>
          <a:p>
            <a:pPr algn="l">
              <a:lnSpc>
                <a:spcPts val="4133"/>
              </a:lnSpc>
              <a:spcBef>
                <a:spcPct val="0"/>
              </a:spcBef>
            </a:pPr>
            <a:r>
              <a:rPr lang="en-US" sz="4133" u="sng" strike="noStrike">
                <a:solidFill>
                  <a:srgbClr val="6B002A"/>
                </a:solidFill>
                <a:latin typeface="Playfair Display 2 Bold"/>
              </a:rPr>
              <a:t>Why One-way ANOVA is conducted?</a:t>
            </a:r>
          </a:p>
          <a:p>
            <a:pPr algn="l">
              <a:lnSpc>
                <a:spcPts val="4133"/>
              </a:lnSpc>
              <a:spcBef>
                <a:spcPct val="0"/>
              </a:spcBef>
            </a:pPr>
            <a:endParaRPr lang="en-US" sz="4133" u="sng" strike="noStrike">
              <a:solidFill>
                <a:srgbClr val="6B002A"/>
              </a:solidFill>
              <a:latin typeface="Playfair Display 2 Bold"/>
            </a:endParaRPr>
          </a:p>
          <a:p>
            <a:pPr marL="892404" lvl="1" indent="-446202" algn="l">
              <a:lnSpc>
                <a:spcPts val="4133"/>
              </a:lnSpc>
              <a:spcBef>
                <a:spcPct val="0"/>
              </a:spcBef>
              <a:buFont typeface="Arial"/>
              <a:buChar char="•"/>
            </a:pPr>
            <a:r>
              <a:rPr lang="en-US" sz="4133" u="none" strike="noStrike">
                <a:solidFill>
                  <a:srgbClr val="6B002A"/>
                </a:solidFill>
                <a:latin typeface="Playfair Display 2 Bold"/>
              </a:rPr>
              <a:t>When you have collected data about one categorical independent variable and one quantitative-dependent variable.</a:t>
            </a:r>
          </a:p>
          <a:p>
            <a:pPr marL="892404" lvl="1" indent="-446202" algn="l">
              <a:lnSpc>
                <a:spcPts val="4133"/>
              </a:lnSpc>
              <a:spcBef>
                <a:spcPct val="0"/>
              </a:spcBef>
              <a:buFont typeface="Arial"/>
              <a:buChar char="•"/>
            </a:pPr>
            <a:r>
              <a:rPr lang="en-US" sz="4133" u="none" strike="noStrike">
                <a:solidFill>
                  <a:srgbClr val="6B002A"/>
                </a:solidFill>
                <a:latin typeface="Playfair Display 2 Bold"/>
              </a:rPr>
              <a:t>It is used when the interrelationship of two variables on a dependent variable</a:t>
            </a:r>
          </a:p>
          <a:p>
            <a:pPr algn="l">
              <a:lnSpc>
                <a:spcPts val="4133"/>
              </a:lnSpc>
              <a:spcBef>
                <a:spcPct val="0"/>
              </a:spcBef>
            </a:pPr>
            <a:r>
              <a:rPr lang="en-US" sz="4133" u="sng" strike="noStrike">
                <a:solidFill>
                  <a:srgbClr val="6B002A"/>
                </a:solidFill>
                <a:latin typeface="Playfair Display 2 Bold"/>
              </a:rPr>
              <a:t>At what level of significance?</a:t>
            </a:r>
          </a:p>
          <a:p>
            <a:pPr algn="l">
              <a:lnSpc>
                <a:spcPts val="4133"/>
              </a:lnSpc>
              <a:spcBef>
                <a:spcPct val="0"/>
              </a:spcBef>
            </a:pPr>
            <a:endParaRPr lang="en-US" sz="4133" u="sng" strike="noStrike">
              <a:solidFill>
                <a:srgbClr val="6B002A"/>
              </a:solidFill>
              <a:latin typeface="Playfair Display 2 Bold"/>
            </a:endParaRPr>
          </a:p>
          <a:p>
            <a:pPr marL="892404" lvl="1" indent="-446202" algn="l">
              <a:lnSpc>
                <a:spcPts val="4133"/>
              </a:lnSpc>
              <a:spcBef>
                <a:spcPct val="0"/>
              </a:spcBef>
              <a:buFont typeface="Arial"/>
              <a:buChar char="•"/>
            </a:pPr>
            <a:r>
              <a:rPr lang="en-US" sz="4133" u="none" strike="noStrike">
                <a:solidFill>
                  <a:srgbClr val="6B002A"/>
                </a:solidFill>
                <a:latin typeface="Playfair Display 2 Bold"/>
              </a:rPr>
              <a:t>One-way ANOVA is conducted at a confidence level of 95%.</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grpSp>
        <p:nvGrpSpPr>
          <p:cNvPr id="2" name="Group 2"/>
          <p:cNvGrpSpPr/>
          <p:nvPr/>
        </p:nvGrpSpPr>
        <p:grpSpPr>
          <a:xfrm>
            <a:off x="12122944" y="6470840"/>
            <a:ext cx="4970154" cy="4304177"/>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ECC79">
                <a:alpha val="43922"/>
              </a:srgbClr>
            </a:solidFill>
          </p:spPr>
        </p:sp>
      </p:grpSp>
      <p:grpSp>
        <p:nvGrpSpPr>
          <p:cNvPr id="4" name="Group 4"/>
          <p:cNvGrpSpPr/>
          <p:nvPr/>
        </p:nvGrpSpPr>
        <p:grpSpPr>
          <a:xfrm>
            <a:off x="14328902" y="2317173"/>
            <a:ext cx="7321033" cy="6340049"/>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alpha val="60784"/>
              </a:srgbClr>
            </a:solidFill>
          </p:spPr>
        </p:sp>
      </p:grpSp>
      <p:grpSp>
        <p:nvGrpSpPr>
          <p:cNvPr id="6" name="Group 6"/>
          <p:cNvGrpSpPr/>
          <p:nvPr/>
        </p:nvGrpSpPr>
        <p:grpSpPr>
          <a:xfrm>
            <a:off x="13737770" y="373605"/>
            <a:ext cx="3799619" cy="3290488"/>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C06062">
                <a:alpha val="43922"/>
              </a:srgbClr>
            </a:solidFill>
          </p:spPr>
        </p:sp>
      </p:grpSp>
      <p:grpSp>
        <p:nvGrpSpPr>
          <p:cNvPr id="8" name="Group 8"/>
          <p:cNvGrpSpPr/>
          <p:nvPr/>
        </p:nvGrpSpPr>
        <p:grpSpPr>
          <a:xfrm>
            <a:off x="12122944" y="5487198"/>
            <a:ext cx="2271679" cy="1967285"/>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3922"/>
              </a:srgbClr>
            </a:solidFill>
          </p:spPr>
        </p:sp>
      </p:grpSp>
      <p:sp>
        <p:nvSpPr>
          <p:cNvPr id="10" name="TextBox 10"/>
          <p:cNvSpPr txBox="1"/>
          <p:nvPr/>
        </p:nvSpPr>
        <p:spPr>
          <a:xfrm>
            <a:off x="462438" y="1596350"/>
            <a:ext cx="15791084" cy="7661950"/>
          </a:xfrm>
          <a:prstGeom prst="rect">
            <a:avLst/>
          </a:prstGeom>
        </p:spPr>
        <p:txBody>
          <a:bodyPr lIns="0" tIns="0" rIns="0" bIns="0" rtlCol="0" anchor="t">
            <a:spAutoFit/>
          </a:bodyPr>
          <a:lstStyle/>
          <a:p>
            <a:pPr marL="1007155" lvl="1" indent="-503577" algn="l">
              <a:lnSpc>
                <a:spcPts val="4664"/>
              </a:lnSpc>
              <a:spcBef>
                <a:spcPct val="0"/>
              </a:spcBef>
              <a:buFont typeface="Arial"/>
              <a:buChar char="•"/>
            </a:pPr>
            <a:r>
              <a:rPr lang="en-US" sz="4664" u="none" strike="noStrike">
                <a:solidFill>
                  <a:srgbClr val="6B002A"/>
                </a:solidFill>
                <a:latin typeface="Playfair Display 2 Bold"/>
              </a:rPr>
              <a:t>Descriptive = from  table &lt; 500000 to 0 std deviation value is 0.867</a:t>
            </a:r>
          </a:p>
          <a:p>
            <a:pPr marL="1007155" lvl="1" indent="-503577" algn="l">
              <a:lnSpc>
                <a:spcPts val="4664"/>
              </a:lnSpc>
              <a:spcBef>
                <a:spcPct val="0"/>
              </a:spcBef>
              <a:buFont typeface="Arial"/>
              <a:buChar char="•"/>
            </a:pPr>
            <a:r>
              <a:rPr lang="en-US" sz="4664" u="none" strike="noStrike">
                <a:solidFill>
                  <a:srgbClr val="6B002A"/>
                </a:solidFill>
                <a:latin typeface="Playfair Display 2 Bold"/>
              </a:rPr>
              <a:t>Tests of Homogeneity of Variances = From the table, the confidence level is 0.05. Based on the mean, the significance value is 0.094, Significance level is more than 0.05. It means the NULLvalue is accepted and the alternative is rejected as there is a relation between age and scope.</a:t>
            </a:r>
          </a:p>
          <a:p>
            <a:pPr marL="1007155" lvl="1" indent="-503577" algn="l">
              <a:lnSpc>
                <a:spcPts val="4664"/>
              </a:lnSpc>
              <a:spcBef>
                <a:spcPct val="0"/>
              </a:spcBef>
              <a:buFont typeface="Arial"/>
              <a:buChar char="•"/>
            </a:pPr>
            <a:r>
              <a:rPr lang="en-US" sz="4664" u="none" strike="noStrike">
                <a:solidFill>
                  <a:srgbClr val="6B002A"/>
                </a:solidFill>
                <a:latin typeface="Playfair Display 2 Bold"/>
              </a:rPr>
              <a:t>ANOVA = From the table, based on between income groups, the significance value is 0.426, A NULL value is accepted and the alternative is rejected</a:t>
            </a:r>
          </a:p>
          <a:p>
            <a:pPr marL="1007155" lvl="1" indent="-503577" algn="l">
              <a:lnSpc>
                <a:spcPts val="4664"/>
              </a:lnSpc>
              <a:spcBef>
                <a:spcPct val="0"/>
              </a:spcBef>
              <a:buFont typeface="Arial"/>
              <a:buChar char="•"/>
            </a:pPr>
            <a:r>
              <a:rPr lang="en-US" sz="4664" u="none" strike="noStrike">
                <a:solidFill>
                  <a:srgbClr val="6B002A"/>
                </a:solidFill>
                <a:latin typeface="Playfair Display 2 Bold"/>
              </a:rPr>
              <a:t>Multiple comparisons= from the table dependent income variable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grpSp>
        <p:nvGrpSpPr>
          <p:cNvPr id="2" name="Group 2"/>
          <p:cNvGrpSpPr/>
          <p:nvPr/>
        </p:nvGrpSpPr>
        <p:grpSpPr>
          <a:xfrm>
            <a:off x="12122944" y="6470840"/>
            <a:ext cx="4970154" cy="4304177"/>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ECC79">
                <a:alpha val="43922"/>
              </a:srgbClr>
            </a:solidFill>
          </p:spPr>
        </p:sp>
      </p:grpSp>
      <p:grpSp>
        <p:nvGrpSpPr>
          <p:cNvPr id="4" name="Group 4"/>
          <p:cNvGrpSpPr/>
          <p:nvPr/>
        </p:nvGrpSpPr>
        <p:grpSpPr>
          <a:xfrm>
            <a:off x="14328902" y="2317173"/>
            <a:ext cx="7321033" cy="6340049"/>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alpha val="60784"/>
              </a:srgbClr>
            </a:solidFill>
          </p:spPr>
        </p:sp>
      </p:grpSp>
      <p:grpSp>
        <p:nvGrpSpPr>
          <p:cNvPr id="6" name="Group 6"/>
          <p:cNvGrpSpPr/>
          <p:nvPr/>
        </p:nvGrpSpPr>
        <p:grpSpPr>
          <a:xfrm>
            <a:off x="13737770" y="373605"/>
            <a:ext cx="3799619" cy="3290488"/>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C06062">
                <a:alpha val="43922"/>
              </a:srgbClr>
            </a:solidFill>
          </p:spPr>
        </p:sp>
      </p:grpSp>
      <p:grpSp>
        <p:nvGrpSpPr>
          <p:cNvPr id="8" name="Group 8"/>
          <p:cNvGrpSpPr/>
          <p:nvPr/>
        </p:nvGrpSpPr>
        <p:grpSpPr>
          <a:xfrm>
            <a:off x="12122944" y="5487198"/>
            <a:ext cx="2271679" cy="1967285"/>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3922"/>
              </a:srgbClr>
            </a:solidFill>
          </p:spPr>
        </p:sp>
      </p:grpSp>
      <p:sp>
        <p:nvSpPr>
          <p:cNvPr id="10" name="TextBox 10"/>
          <p:cNvSpPr txBox="1"/>
          <p:nvPr/>
        </p:nvSpPr>
        <p:spPr>
          <a:xfrm>
            <a:off x="759893" y="1095375"/>
            <a:ext cx="16777496" cy="8255876"/>
          </a:xfrm>
          <a:prstGeom prst="rect">
            <a:avLst/>
          </a:prstGeom>
        </p:spPr>
        <p:txBody>
          <a:bodyPr lIns="0" tIns="0" rIns="0" bIns="0" rtlCol="0" anchor="t">
            <a:spAutoFit/>
          </a:bodyPr>
          <a:lstStyle/>
          <a:p>
            <a:pPr>
              <a:lnSpc>
                <a:spcPts val="3845"/>
              </a:lnSpc>
            </a:pPr>
            <a:r>
              <a:rPr lang="en-US" sz="3845">
                <a:solidFill>
                  <a:srgbClr val="6B002A"/>
                </a:solidFill>
                <a:latin typeface="Playfair Display 2 Bold"/>
              </a:rPr>
              <a:t>(Hypothesis – 2 ;- Chi-square test of Association)</a:t>
            </a:r>
          </a:p>
          <a:p>
            <a:pPr algn="l">
              <a:lnSpc>
                <a:spcPts val="3845"/>
              </a:lnSpc>
              <a:spcBef>
                <a:spcPct val="0"/>
              </a:spcBef>
            </a:pPr>
            <a:endParaRPr lang="en-US" sz="3845">
              <a:solidFill>
                <a:srgbClr val="6B002A"/>
              </a:solidFill>
              <a:latin typeface="Playfair Display 2 Bold"/>
            </a:endParaRPr>
          </a:p>
          <a:p>
            <a:pPr algn="l">
              <a:lnSpc>
                <a:spcPts val="3845"/>
              </a:lnSpc>
              <a:spcBef>
                <a:spcPct val="0"/>
              </a:spcBef>
            </a:pPr>
            <a:r>
              <a:rPr lang="en-US" sz="3845" u="none" strike="noStrike">
                <a:solidFill>
                  <a:srgbClr val="6B002A"/>
                </a:solidFill>
                <a:latin typeface="Playfair Display 2 Bold"/>
              </a:rPr>
              <a:t>(Chi-Square test of association – consider age below 30 as one group and age above 30 as another group) </a:t>
            </a:r>
          </a:p>
          <a:p>
            <a:pPr algn="l">
              <a:lnSpc>
                <a:spcPts val="3845"/>
              </a:lnSpc>
              <a:spcBef>
                <a:spcPct val="0"/>
              </a:spcBef>
            </a:pPr>
            <a:endParaRPr lang="en-US" sz="3845" u="none" strike="noStrike">
              <a:solidFill>
                <a:srgbClr val="6B002A"/>
              </a:solidFill>
              <a:latin typeface="Playfair Display 2 Bold"/>
            </a:endParaRPr>
          </a:p>
          <a:p>
            <a:pPr algn="l">
              <a:lnSpc>
                <a:spcPts val="3845"/>
              </a:lnSpc>
              <a:spcBef>
                <a:spcPct val="0"/>
              </a:spcBef>
            </a:pPr>
            <a:r>
              <a:rPr lang="en-US" sz="3845" u="none" strike="noStrike">
                <a:solidFill>
                  <a:srgbClr val="6B002A"/>
                </a:solidFill>
                <a:latin typeface="Playfair Display 2 Bold"/>
              </a:rPr>
              <a:t>Null: There is no significant association between familiarity with beauty brands Rare Beauty and Bobbi Brown and the age of respondents.</a:t>
            </a:r>
          </a:p>
          <a:p>
            <a:pPr algn="l">
              <a:lnSpc>
                <a:spcPts val="3845"/>
              </a:lnSpc>
              <a:spcBef>
                <a:spcPct val="0"/>
              </a:spcBef>
            </a:pPr>
            <a:endParaRPr lang="en-US" sz="3845" u="none" strike="noStrike">
              <a:solidFill>
                <a:srgbClr val="6B002A"/>
              </a:solidFill>
              <a:latin typeface="Playfair Display 2 Bold"/>
            </a:endParaRPr>
          </a:p>
          <a:p>
            <a:pPr algn="l">
              <a:lnSpc>
                <a:spcPts val="3845"/>
              </a:lnSpc>
              <a:spcBef>
                <a:spcPct val="0"/>
              </a:spcBef>
            </a:pPr>
            <a:r>
              <a:rPr lang="en-US" sz="3845" u="none" strike="noStrike">
                <a:solidFill>
                  <a:srgbClr val="6B002A"/>
                </a:solidFill>
                <a:latin typeface="Playfair Display 2 Bold"/>
              </a:rPr>
              <a:t>Alternative: There is a significant association between familiarity with beauty brands Rare Beauty and Bobbi Brown and the age of respondents.</a:t>
            </a:r>
          </a:p>
          <a:p>
            <a:pPr algn="l">
              <a:lnSpc>
                <a:spcPts val="3845"/>
              </a:lnSpc>
              <a:spcBef>
                <a:spcPct val="0"/>
              </a:spcBef>
            </a:pPr>
            <a:endParaRPr lang="en-US" sz="3845" u="none" strike="noStrike">
              <a:solidFill>
                <a:srgbClr val="6B002A"/>
              </a:solidFill>
              <a:latin typeface="Playfair Display 2 Bold"/>
            </a:endParaRPr>
          </a:p>
          <a:p>
            <a:pPr algn="l">
              <a:lnSpc>
                <a:spcPts val="3845"/>
              </a:lnSpc>
              <a:spcBef>
                <a:spcPct val="0"/>
              </a:spcBef>
            </a:pPr>
            <a:r>
              <a:rPr lang="en-US" sz="3845" u="none" strike="noStrike">
                <a:solidFill>
                  <a:srgbClr val="6B002A"/>
                </a:solidFill>
                <a:latin typeface="Playfair Display 2 Bold"/>
              </a:rPr>
              <a:t>Why Chi-Square test is conducted?</a:t>
            </a:r>
          </a:p>
          <a:p>
            <a:pPr algn="l">
              <a:lnSpc>
                <a:spcPts val="3845"/>
              </a:lnSpc>
              <a:spcBef>
                <a:spcPct val="0"/>
              </a:spcBef>
            </a:pPr>
            <a:endParaRPr lang="en-US" sz="3845" u="none" strike="noStrike">
              <a:solidFill>
                <a:srgbClr val="6B002A"/>
              </a:solidFill>
              <a:latin typeface="Playfair Display 2 Bold"/>
            </a:endParaRPr>
          </a:p>
          <a:p>
            <a:pPr marL="830312" lvl="1" indent="-415156" algn="l">
              <a:lnSpc>
                <a:spcPts val="3845"/>
              </a:lnSpc>
              <a:spcBef>
                <a:spcPct val="0"/>
              </a:spcBef>
              <a:buFont typeface="Arial"/>
              <a:buChar char="•"/>
            </a:pPr>
            <a:r>
              <a:rPr lang="en-US" sz="3845" u="none" strike="noStrike">
                <a:solidFill>
                  <a:srgbClr val="6B002A"/>
                </a:solidFill>
                <a:latin typeface="Playfair Display 2 Bold"/>
              </a:rPr>
              <a:t> The purpose of this test is to determine if a difference between observed data and expected data is due to</a:t>
            </a:r>
          </a:p>
          <a:p>
            <a:pPr marL="830312" lvl="1" indent="-415156" algn="l">
              <a:lnSpc>
                <a:spcPts val="3845"/>
              </a:lnSpc>
              <a:spcBef>
                <a:spcPct val="0"/>
              </a:spcBef>
              <a:buFont typeface="Arial"/>
              <a:buChar char="•"/>
            </a:pPr>
            <a:r>
              <a:rPr lang="en-US" sz="3845" u="none" strike="noStrike">
                <a:solidFill>
                  <a:srgbClr val="6B002A"/>
                </a:solidFill>
                <a:latin typeface="Playfair Display 2 Bold"/>
              </a:rPr>
              <a:t>chance, or if it is due to a relationship between the variables you are studying.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l="-20312" r="-20312"/>
            </a:stretch>
          </a:blipFill>
        </p:spPr>
      </p:sp>
      <p:grpSp>
        <p:nvGrpSpPr>
          <p:cNvPr id="3" name="Group 3"/>
          <p:cNvGrpSpPr/>
          <p:nvPr/>
        </p:nvGrpSpPr>
        <p:grpSpPr>
          <a:xfrm>
            <a:off x="-51435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C75C61"/>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351432" y="0"/>
            <a:ext cx="3936568" cy="3893623"/>
          </a:xfrm>
          <a:custGeom>
            <a:avLst/>
            <a:gdLst/>
            <a:ahLst/>
            <a:cxnLst/>
            <a:rect l="l" t="t" r="r" b="b"/>
            <a:pathLst>
              <a:path w="3936568" h="3893623">
                <a:moveTo>
                  <a:pt x="0" y="0"/>
                </a:moveTo>
                <a:lnTo>
                  <a:pt x="3936568" y="0"/>
                </a:lnTo>
                <a:lnTo>
                  <a:pt x="3936568" y="3893623"/>
                </a:lnTo>
                <a:lnTo>
                  <a:pt x="0" y="3893623"/>
                </a:lnTo>
                <a:lnTo>
                  <a:pt x="0" y="0"/>
                </a:lnTo>
                <a:close/>
              </a:path>
            </a:pathLst>
          </a:custGeom>
          <a:blipFill>
            <a:blip r:embed="rId3" cstate="print">
              <a:alphaModFix amt="37000"/>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3882808" y="1748676"/>
            <a:ext cx="14594036" cy="7181453"/>
          </a:xfrm>
          <a:prstGeom prst="rect">
            <a:avLst/>
          </a:prstGeom>
        </p:spPr>
        <p:txBody>
          <a:bodyPr lIns="0" tIns="0" rIns="0" bIns="0" rtlCol="0" anchor="t">
            <a:spAutoFit/>
          </a:bodyPr>
          <a:lstStyle/>
          <a:p>
            <a:pPr>
              <a:lnSpc>
                <a:spcPts val="4043"/>
              </a:lnSpc>
            </a:pPr>
            <a:r>
              <a:rPr lang="en-US" sz="4043" dirty="0">
                <a:solidFill>
                  <a:srgbClr val="6B002A"/>
                </a:solidFill>
                <a:latin typeface="Playfair Display 2 Bold"/>
              </a:rPr>
              <a:t>2. M.A.C. :</a:t>
            </a:r>
          </a:p>
          <a:p>
            <a:pPr>
              <a:lnSpc>
                <a:spcPts val="4043"/>
              </a:lnSpc>
            </a:pPr>
            <a:endParaRPr lang="en-US" sz="4043" dirty="0">
              <a:solidFill>
                <a:srgbClr val="6B002A"/>
              </a:solidFill>
              <a:latin typeface="Playfair Display 2 Bold"/>
            </a:endParaRPr>
          </a:p>
          <a:p>
            <a:pPr>
              <a:lnSpc>
                <a:spcPts val="4043"/>
              </a:lnSpc>
            </a:pPr>
            <a:endParaRPr lang="en-US" sz="4043" dirty="0">
              <a:solidFill>
                <a:srgbClr val="6B002A"/>
              </a:solidFill>
              <a:latin typeface="Playfair Display 2 Bold"/>
            </a:endParaRPr>
          </a:p>
          <a:p>
            <a:pPr marL="872923" lvl="1" indent="-436462">
              <a:lnSpc>
                <a:spcPts val="4043"/>
              </a:lnSpc>
              <a:buFont typeface="Arial"/>
              <a:buChar char="•"/>
            </a:pPr>
            <a:r>
              <a:rPr lang="en-US" sz="4043" dirty="0">
                <a:solidFill>
                  <a:srgbClr val="6B002A"/>
                </a:solidFill>
                <a:latin typeface="Playfair Display 2 Bold"/>
              </a:rPr>
              <a:t>Originally a Canadian company.</a:t>
            </a:r>
          </a:p>
          <a:p>
            <a:pPr marL="872923" lvl="1" indent="-436462">
              <a:lnSpc>
                <a:spcPts val="4043"/>
              </a:lnSpc>
              <a:buFont typeface="Arial"/>
              <a:buChar char="•"/>
            </a:pPr>
            <a:endParaRPr lang="en-US" sz="4043" dirty="0">
              <a:solidFill>
                <a:srgbClr val="6B002A"/>
              </a:solidFill>
              <a:latin typeface="Playfair Display 2 Bold"/>
            </a:endParaRPr>
          </a:p>
          <a:p>
            <a:pPr marL="436461" lvl="1">
              <a:lnSpc>
                <a:spcPts val="4043"/>
              </a:lnSpc>
            </a:pPr>
            <a:endParaRPr lang="en-US" sz="4043" dirty="0">
              <a:solidFill>
                <a:srgbClr val="6B002A"/>
              </a:solidFill>
              <a:latin typeface="Playfair Display 2 Bold"/>
            </a:endParaRPr>
          </a:p>
          <a:p>
            <a:pPr marL="872923" lvl="1" indent="-436462">
              <a:lnSpc>
                <a:spcPts val="4043"/>
              </a:lnSpc>
              <a:buFont typeface="Arial"/>
              <a:buChar char="•"/>
            </a:pPr>
            <a:r>
              <a:rPr lang="en-US" sz="4043" dirty="0">
                <a:solidFill>
                  <a:srgbClr val="6B002A"/>
                </a:solidFill>
                <a:latin typeface="Playfair Display 2 Bold"/>
              </a:rPr>
              <a:t>Market leader in global markets.</a:t>
            </a:r>
          </a:p>
          <a:p>
            <a:pPr marL="872923" lvl="1" indent="-436462">
              <a:lnSpc>
                <a:spcPts val="4043"/>
              </a:lnSpc>
              <a:buFont typeface="Arial"/>
              <a:buChar char="•"/>
            </a:pPr>
            <a:endParaRPr lang="en-US" sz="4043" dirty="0">
              <a:solidFill>
                <a:srgbClr val="6B002A"/>
              </a:solidFill>
              <a:latin typeface="Playfair Display 2 Bold"/>
            </a:endParaRPr>
          </a:p>
          <a:p>
            <a:pPr marL="872923" lvl="1" indent="-436462">
              <a:lnSpc>
                <a:spcPts val="4043"/>
              </a:lnSpc>
              <a:buFont typeface="Arial"/>
              <a:buChar char="•"/>
            </a:pPr>
            <a:endParaRPr lang="en-US" sz="4043" dirty="0">
              <a:solidFill>
                <a:srgbClr val="6B002A"/>
              </a:solidFill>
              <a:latin typeface="Playfair Display 2 Bold"/>
            </a:endParaRPr>
          </a:p>
          <a:p>
            <a:pPr marL="872923" lvl="1" indent="-436462">
              <a:lnSpc>
                <a:spcPts val="4043"/>
              </a:lnSpc>
              <a:buFont typeface="Arial"/>
              <a:buChar char="•"/>
            </a:pPr>
            <a:r>
              <a:rPr lang="en-US" sz="4043" dirty="0">
                <a:solidFill>
                  <a:srgbClr val="6B002A"/>
                </a:solidFill>
                <a:latin typeface="Playfair Display 2 Bold"/>
              </a:rPr>
              <a:t>Catering to specific needs. </a:t>
            </a:r>
          </a:p>
          <a:p>
            <a:pPr marL="872923" lvl="1" indent="-436462">
              <a:lnSpc>
                <a:spcPts val="4043"/>
              </a:lnSpc>
              <a:buFont typeface="Arial"/>
              <a:buChar char="•"/>
            </a:pPr>
            <a:endParaRPr lang="en-US" sz="4043" dirty="0">
              <a:solidFill>
                <a:srgbClr val="6B002A"/>
              </a:solidFill>
              <a:latin typeface="Playfair Display 2 Bold"/>
            </a:endParaRPr>
          </a:p>
          <a:p>
            <a:pPr marL="436461" lvl="1">
              <a:lnSpc>
                <a:spcPts val="4043"/>
              </a:lnSpc>
            </a:pPr>
            <a:endParaRPr lang="en-US" sz="4043" dirty="0">
              <a:solidFill>
                <a:srgbClr val="6B002A"/>
              </a:solidFill>
              <a:latin typeface="Playfair Display 2 Bold"/>
            </a:endParaRPr>
          </a:p>
          <a:p>
            <a:pPr marL="872923" lvl="1" indent="-436462">
              <a:lnSpc>
                <a:spcPts val="4043"/>
              </a:lnSpc>
              <a:buFont typeface="Arial"/>
              <a:buChar char="•"/>
            </a:pPr>
            <a:r>
              <a:rPr lang="en-US" sz="4043" dirty="0">
                <a:solidFill>
                  <a:srgbClr val="6B002A"/>
                </a:solidFill>
                <a:latin typeface="Playfair Display 2 Bold"/>
              </a:rPr>
              <a:t>Avoiding mass strategy.</a:t>
            </a:r>
          </a:p>
          <a:p>
            <a:pPr>
              <a:lnSpc>
                <a:spcPts val="4043"/>
              </a:lnSpc>
            </a:pPr>
            <a:endParaRPr lang="en-US" sz="4043" dirty="0">
              <a:solidFill>
                <a:srgbClr val="6B002A"/>
              </a:solidFill>
              <a:latin typeface="Playfair Display 2 Bo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grpSp>
        <p:nvGrpSpPr>
          <p:cNvPr id="2" name="Group 2"/>
          <p:cNvGrpSpPr/>
          <p:nvPr/>
        </p:nvGrpSpPr>
        <p:grpSpPr>
          <a:xfrm>
            <a:off x="12122944" y="6470840"/>
            <a:ext cx="4970154" cy="4304177"/>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ECC79">
                <a:alpha val="43922"/>
              </a:srgbClr>
            </a:solidFill>
          </p:spPr>
        </p:sp>
      </p:grpSp>
      <p:grpSp>
        <p:nvGrpSpPr>
          <p:cNvPr id="4" name="Group 4"/>
          <p:cNvGrpSpPr/>
          <p:nvPr/>
        </p:nvGrpSpPr>
        <p:grpSpPr>
          <a:xfrm>
            <a:off x="14328902" y="2317173"/>
            <a:ext cx="7321033" cy="6340049"/>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alpha val="60784"/>
              </a:srgbClr>
            </a:solidFill>
          </p:spPr>
        </p:sp>
      </p:grpSp>
      <p:grpSp>
        <p:nvGrpSpPr>
          <p:cNvPr id="6" name="Group 6"/>
          <p:cNvGrpSpPr/>
          <p:nvPr/>
        </p:nvGrpSpPr>
        <p:grpSpPr>
          <a:xfrm>
            <a:off x="13737770" y="373605"/>
            <a:ext cx="3799619" cy="3290488"/>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C06062">
                <a:alpha val="43922"/>
              </a:srgbClr>
            </a:solidFill>
          </p:spPr>
        </p:sp>
      </p:grpSp>
      <p:grpSp>
        <p:nvGrpSpPr>
          <p:cNvPr id="8" name="Group 8"/>
          <p:cNvGrpSpPr/>
          <p:nvPr/>
        </p:nvGrpSpPr>
        <p:grpSpPr>
          <a:xfrm>
            <a:off x="12122944" y="5487198"/>
            <a:ext cx="2271679" cy="1967285"/>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3922"/>
              </a:srgbClr>
            </a:solidFill>
          </p:spPr>
        </p:sp>
      </p:grpSp>
      <p:sp>
        <p:nvSpPr>
          <p:cNvPr id="10" name="TextBox 10"/>
          <p:cNvSpPr txBox="1"/>
          <p:nvPr/>
        </p:nvSpPr>
        <p:spPr>
          <a:xfrm>
            <a:off x="584410" y="2145752"/>
            <a:ext cx="16508688" cy="6090746"/>
          </a:xfrm>
          <a:prstGeom prst="rect">
            <a:avLst/>
          </a:prstGeom>
        </p:spPr>
        <p:txBody>
          <a:bodyPr lIns="0" tIns="0" rIns="0" bIns="0" rtlCol="0" anchor="t">
            <a:spAutoFit/>
          </a:bodyPr>
          <a:lstStyle/>
          <a:p>
            <a:pPr algn="l">
              <a:lnSpc>
                <a:spcPts val="4389"/>
              </a:lnSpc>
              <a:spcBef>
                <a:spcPct val="0"/>
              </a:spcBef>
            </a:pPr>
            <a:r>
              <a:rPr lang="en-US" sz="4389" u="none" strike="noStrike">
                <a:solidFill>
                  <a:srgbClr val="6B002A"/>
                </a:solidFill>
                <a:latin typeface="Playfair Display 2 Bold"/>
              </a:rPr>
              <a:t>At what level of significance?</a:t>
            </a:r>
          </a:p>
          <a:p>
            <a:pPr marL="947718" lvl="1" indent="-473859" algn="l">
              <a:lnSpc>
                <a:spcPts val="4389"/>
              </a:lnSpc>
              <a:spcBef>
                <a:spcPct val="0"/>
              </a:spcBef>
              <a:buFont typeface="Arial"/>
              <a:buChar char="•"/>
            </a:pPr>
            <a:r>
              <a:rPr lang="en-US" sz="4389" u="none" strike="noStrike">
                <a:solidFill>
                  <a:srgbClr val="6B002A"/>
                </a:solidFill>
                <a:latin typeface="Playfair Display 2 Bold"/>
              </a:rPr>
              <a:t> A significance level of 0.05 indicates a 5% risk of concluding that an association between the variables exists when there is no actual association.</a:t>
            </a:r>
          </a:p>
          <a:p>
            <a:pPr algn="l">
              <a:lnSpc>
                <a:spcPts val="4389"/>
              </a:lnSpc>
              <a:spcBef>
                <a:spcPct val="0"/>
              </a:spcBef>
            </a:pPr>
            <a:endParaRPr lang="en-US" sz="4389" u="none" strike="noStrike">
              <a:solidFill>
                <a:srgbClr val="6B002A"/>
              </a:solidFill>
              <a:latin typeface="Playfair Display 2 Bold"/>
            </a:endParaRPr>
          </a:p>
          <a:p>
            <a:pPr marL="947718" lvl="1" indent="-473859" algn="l">
              <a:lnSpc>
                <a:spcPts val="4389"/>
              </a:lnSpc>
              <a:spcBef>
                <a:spcPct val="0"/>
              </a:spcBef>
              <a:buFont typeface="Arial"/>
              <a:buChar char="•"/>
            </a:pPr>
            <a:r>
              <a:rPr lang="en-US" sz="4389" u="none" strike="noStrike">
                <a:solidFill>
                  <a:srgbClr val="6B002A"/>
                </a:solidFill>
                <a:latin typeface="Playfair Display 2 Bold"/>
              </a:rPr>
              <a:t>Case Processing Summary = From the table, based on considering age</a:t>
            </a:r>
          </a:p>
          <a:p>
            <a:pPr marL="947718" lvl="1" indent="-473859" algn="l">
              <a:lnSpc>
                <a:spcPts val="4389"/>
              </a:lnSpc>
              <a:spcBef>
                <a:spcPct val="0"/>
              </a:spcBef>
              <a:buFont typeface="Arial"/>
              <a:buChar char="•"/>
            </a:pPr>
            <a:r>
              <a:rPr lang="en-US" sz="4389" u="none" strike="noStrike">
                <a:solidFill>
                  <a:srgbClr val="6B002A"/>
                </a:solidFill>
                <a:latin typeface="Playfair Display 2 Bold"/>
              </a:rPr>
              <a:t>Consider*age Crosstabulation</a:t>
            </a:r>
          </a:p>
          <a:p>
            <a:pPr marL="947718" lvl="1" indent="-473859" algn="l">
              <a:lnSpc>
                <a:spcPts val="4389"/>
              </a:lnSpc>
              <a:spcBef>
                <a:spcPct val="0"/>
              </a:spcBef>
              <a:buFont typeface="Arial"/>
              <a:buChar char="•"/>
            </a:pPr>
            <a:r>
              <a:rPr lang="en-US" sz="4389" u="none" strike="noStrike">
                <a:solidFill>
                  <a:srgbClr val="6B002A"/>
                </a:solidFill>
                <a:latin typeface="Playfair Display 2 Bold"/>
              </a:rPr>
              <a:t>Chi-Square Tests = Therefore, at a significance level of 0.05, we can conclude that the association between variables is statistically significant.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C75C61"/>
        </a:solidFill>
        <a:effectLst/>
      </p:bgPr>
    </p:bg>
    <p:spTree>
      <p:nvGrpSpPr>
        <p:cNvPr id="1" name=""/>
        <p:cNvGrpSpPr/>
        <p:nvPr/>
      </p:nvGrpSpPr>
      <p:grpSpPr>
        <a:xfrm>
          <a:off x="0" y="0"/>
          <a:ext cx="0" cy="0"/>
          <a:chOff x="0" y="0"/>
          <a:chExt cx="0" cy="0"/>
        </a:xfrm>
      </p:grpSpPr>
      <p:sp>
        <p:nvSpPr>
          <p:cNvPr id="2" name="Freeform 2"/>
          <p:cNvSpPr/>
          <p:nvPr/>
        </p:nvSpPr>
        <p:spPr>
          <a:xfrm>
            <a:off x="-5555966" y="-119728"/>
            <a:ext cx="10212185" cy="10287000"/>
          </a:xfrm>
          <a:custGeom>
            <a:avLst/>
            <a:gdLst/>
            <a:ahLst/>
            <a:cxnLst/>
            <a:rect l="l" t="t" r="r" b="b"/>
            <a:pathLst>
              <a:path w="10212185" h="10287000">
                <a:moveTo>
                  <a:pt x="0" y="0"/>
                </a:moveTo>
                <a:lnTo>
                  <a:pt x="10212186" y="0"/>
                </a:lnTo>
                <a:lnTo>
                  <a:pt x="10212186" y="10287000"/>
                </a:lnTo>
                <a:lnTo>
                  <a:pt x="0" y="10287000"/>
                </a:lnTo>
                <a:lnTo>
                  <a:pt x="0" y="0"/>
                </a:lnTo>
                <a:close/>
              </a:path>
            </a:pathLst>
          </a:custGeom>
          <a:blipFill>
            <a:blip r:embed="rId2" cstate="print">
              <a:alphaModFix amt="6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734518" y="3162120"/>
            <a:ext cx="3720324" cy="3010080"/>
          </a:xfrm>
          <a:custGeom>
            <a:avLst/>
            <a:gdLst/>
            <a:ahLst/>
            <a:cxnLst/>
            <a:rect l="l" t="t" r="r" b="b"/>
            <a:pathLst>
              <a:path w="3720324" h="3010080">
                <a:moveTo>
                  <a:pt x="0" y="0"/>
                </a:moveTo>
                <a:lnTo>
                  <a:pt x="3720325" y="0"/>
                </a:lnTo>
                <a:lnTo>
                  <a:pt x="3720325" y="3010080"/>
                </a:lnTo>
                <a:lnTo>
                  <a:pt x="0" y="3010080"/>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4" name="Freeform 4"/>
          <p:cNvSpPr/>
          <p:nvPr/>
        </p:nvSpPr>
        <p:spPr>
          <a:xfrm rot="-3146037">
            <a:off x="14980075" y="7200900"/>
            <a:ext cx="3927764" cy="4114800"/>
          </a:xfrm>
          <a:custGeom>
            <a:avLst/>
            <a:gdLst/>
            <a:ahLst/>
            <a:cxnLst/>
            <a:rect l="l" t="t" r="r" b="b"/>
            <a:pathLst>
              <a:path w="3927764" h="4114800">
                <a:moveTo>
                  <a:pt x="0" y="0"/>
                </a:moveTo>
                <a:lnTo>
                  <a:pt x="3927763" y="0"/>
                </a:lnTo>
                <a:lnTo>
                  <a:pt x="3927763" y="4114800"/>
                </a:lnTo>
                <a:lnTo>
                  <a:pt x="0" y="4114800"/>
                </a:lnTo>
                <a:lnTo>
                  <a:pt x="0" y="0"/>
                </a:lnTo>
                <a:close/>
              </a:path>
            </a:pathLst>
          </a:custGeom>
          <a:blipFill>
            <a:blip r:embed="rId6" cstate="print">
              <a:alphaModFix amt="46000"/>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5677958" y="3552547"/>
            <a:ext cx="12232534" cy="2892702"/>
          </a:xfrm>
          <a:prstGeom prst="rect">
            <a:avLst/>
          </a:prstGeom>
        </p:spPr>
        <p:txBody>
          <a:bodyPr lIns="0" tIns="0" rIns="0" bIns="0" rtlCol="0" anchor="t">
            <a:spAutoFit/>
          </a:bodyPr>
          <a:lstStyle/>
          <a:p>
            <a:pPr algn="ctr">
              <a:lnSpc>
                <a:spcPts val="11135"/>
              </a:lnSpc>
            </a:pPr>
            <a:r>
              <a:rPr lang="en-US" sz="11135">
                <a:solidFill>
                  <a:srgbClr val="59291B"/>
                </a:solidFill>
                <a:latin typeface="Playfair Display 1 Bold Italics"/>
              </a:rPr>
              <a:t>Recommendations </a:t>
            </a:r>
          </a:p>
          <a:p>
            <a:pPr algn="ctr">
              <a:lnSpc>
                <a:spcPts val="11135"/>
              </a:lnSpc>
            </a:pPr>
            <a:r>
              <a:rPr lang="en-US" sz="11135">
                <a:solidFill>
                  <a:srgbClr val="59291B"/>
                </a:solidFill>
                <a:latin typeface="Playfair Display 1 Bold Italics"/>
              </a:rPr>
              <a:t>and Conclusions</a:t>
            </a:r>
          </a:p>
        </p:txBody>
      </p:sp>
      <p:sp>
        <p:nvSpPr>
          <p:cNvPr id="6" name="Freeform 6"/>
          <p:cNvSpPr/>
          <p:nvPr/>
        </p:nvSpPr>
        <p:spPr>
          <a:xfrm rot="-8990002">
            <a:off x="15076420" y="-1028700"/>
            <a:ext cx="3927764" cy="4114800"/>
          </a:xfrm>
          <a:custGeom>
            <a:avLst/>
            <a:gdLst/>
            <a:ahLst/>
            <a:cxnLst/>
            <a:rect l="l" t="t" r="r" b="b"/>
            <a:pathLst>
              <a:path w="3927764" h="4114800">
                <a:moveTo>
                  <a:pt x="0" y="0"/>
                </a:moveTo>
                <a:lnTo>
                  <a:pt x="3927763" y="0"/>
                </a:lnTo>
                <a:lnTo>
                  <a:pt x="3927763" y="4114800"/>
                </a:lnTo>
                <a:lnTo>
                  <a:pt x="0" y="4114800"/>
                </a:lnTo>
                <a:lnTo>
                  <a:pt x="0" y="0"/>
                </a:lnTo>
                <a:close/>
              </a:path>
            </a:pathLst>
          </a:custGeom>
          <a:blipFill>
            <a:blip r:embed="rId6" cstate="print">
              <a:alphaModFix amt="46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Shape 62"/>
        <p:cNvGrpSpPr/>
        <p:nvPr/>
      </p:nvGrpSpPr>
      <p:grpSpPr>
        <a:xfrm>
          <a:off x="0" y="0"/>
          <a:ext cx="0" cy="0"/>
          <a:chOff x="0" y="0"/>
          <a:chExt cx="0" cy="0"/>
        </a:xfrm>
      </p:grpSpPr>
      <p:sp>
        <p:nvSpPr>
          <p:cNvPr id="63" name="Google Shape;63;p1"/>
          <p:cNvSpPr txBox="1"/>
          <p:nvPr/>
        </p:nvSpPr>
        <p:spPr>
          <a:xfrm>
            <a:off x="841947" y="1318410"/>
            <a:ext cx="18681600" cy="8494800"/>
          </a:xfrm>
          <a:prstGeom prst="rect">
            <a:avLst/>
          </a:prstGeom>
          <a:noFill/>
          <a:ln>
            <a:noFill/>
          </a:ln>
        </p:spPr>
        <p:txBody>
          <a:bodyPr spcFirstLastPara="1" wrap="square" lIns="0" tIns="0" rIns="0" bIns="0" anchor="t" anchorCtr="0">
            <a:spAutoFit/>
          </a:bodyPr>
          <a:lstStyle/>
          <a:p>
            <a:pPr marL="0" marR="0" lvl="0" indent="0" algn="ctr" rtl="0">
              <a:lnSpc>
                <a:spcPct val="594777"/>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914400" marR="0" lvl="1" indent="-583692" algn="l" rtl="0">
              <a:lnSpc>
                <a:spcPct val="100000"/>
              </a:lnSpc>
              <a:spcBef>
                <a:spcPts val="0"/>
              </a:spcBef>
              <a:spcAft>
                <a:spcPts val="0"/>
              </a:spcAft>
              <a:buClr>
                <a:srgbClr val="59291B"/>
              </a:buClr>
              <a:buSzPts val="5592"/>
              <a:buFont typeface="Arial"/>
              <a:buChar char="•"/>
            </a:pPr>
            <a:r>
              <a:rPr lang="en-US" sz="5592" b="0" i="0" u="none" strike="noStrike" cap="none">
                <a:solidFill>
                  <a:srgbClr val="59291B"/>
                </a:solidFill>
                <a:latin typeface="Arial"/>
                <a:ea typeface="Arial"/>
                <a:cs typeface="Arial"/>
                <a:sym typeface="Arial"/>
              </a:rPr>
              <a:t>Dermatologist tested product.</a:t>
            </a:r>
            <a:endParaRPr/>
          </a:p>
          <a:p>
            <a:pPr marL="914400" marR="0" lvl="1" indent="-583692" algn="l" rtl="0">
              <a:lnSpc>
                <a:spcPct val="100000"/>
              </a:lnSpc>
              <a:spcBef>
                <a:spcPts val="0"/>
              </a:spcBef>
              <a:spcAft>
                <a:spcPts val="0"/>
              </a:spcAft>
              <a:buClr>
                <a:srgbClr val="59291B"/>
              </a:buClr>
              <a:buSzPts val="5592"/>
              <a:buFont typeface="Arial"/>
              <a:buChar char="•"/>
            </a:pPr>
            <a:r>
              <a:rPr lang="en-US" sz="5592" b="0" i="0" u="none" strike="noStrike" cap="none">
                <a:solidFill>
                  <a:srgbClr val="59291B"/>
                </a:solidFill>
                <a:latin typeface="Arial"/>
                <a:ea typeface="Arial"/>
                <a:cs typeface="Arial"/>
                <a:sym typeface="Arial"/>
              </a:rPr>
              <a:t>Natural and real.</a:t>
            </a:r>
            <a:endParaRPr/>
          </a:p>
          <a:p>
            <a:pPr marL="914400" marR="0" lvl="1" indent="-583692" algn="l" rtl="0">
              <a:lnSpc>
                <a:spcPct val="100000"/>
              </a:lnSpc>
              <a:spcBef>
                <a:spcPts val="0"/>
              </a:spcBef>
              <a:spcAft>
                <a:spcPts val="0"/>
              </a:spcAft>
              <a:buClr>
                <a:srgbClr val="59291B"/>
              </a:buClr>
              <a:buSzPts val="5592"/>
              <a:buChar char="•"/>
            </a:pPr>
            <a:r>
              <a:rPr lang="en-US" sz="5592">
                <a:solidFill>
                  <a:srgbClr val="59291B"/>
                </a:solidFill>
              </a:rPr>
              <a:t>Affordable with safe </a:t>
            </a:r>
            <a:r>
              <a:rPr lang="en-US" sz="5592" b="0" i="0" u="none" strike="noStrike" cap="none">
                <a:solidFill>
                  <a:srgbClr val="59291B"/>
                </a:solidFill>
                <a:latin typeface="Arial"/>
                <a:ea typeface="Arial"/>
                <a:cs typeface="Arial"/>
                <a:sym typeface="Arial"/>
              </a:rPr>
              <a:t>Packaging.</a:t>
            </a:r>
            <a:endParaRPr/>
          </a:p>
          <a:p>
            <a:pPr marL="914400" marR="0" lvl="1" indent="-583692" algn="l" rtl="0">
              <a:lnSpc>
                <a:spcPct val="100000"/>
              </a:lnSpc>
              <a:spcBef>
                <a:spcPts val="0"/>
              </a:spcBef>
              <a:spcAft>
                <a:spcPts val="0"/>
              </a:spcAft>
              <a:buClr>
                <a:srgbClr val="59291B"/>
              </a:buClr>
              <a:buSzPts val="5592"/>
              <a:buFont typeface="Arial"/>
              <a:buChar char="•"/>
            </a:pPr>
            <a:r>
              <a:rPr lang="en-US" sz="5592" b="0" i="0" u="none" strike="noStrike" cap="none">
                <a:solidFill>
                  <a:srgbClr val="59291B"/>
                </a:solidFill>
                <a:latin typeface="Arial"/>
                <a:ea typeface="Arial"/>
                <a:cs typeface="Arial"/>
                <a:sym typeface="Arial"/>
              </a:rPr>
              <a:t>Long lasting performance for rare beauty.</a:t>
            </a:r>
            <a:endParaRPr/>
          </a:p>
          <a:p>
            <a:pPr marL="914400" marR="0" lvl="1" indent="-583692" algn="l" rtl="0">
              <a:lnSpc>
                <a:spcPct val="100000"/>
              </a:lnSpc>
              <a:spcBef>
                <a:spcPts val="0"/>
              </a:spcBef>
              <a:spcAft>
                <a:spcPts val="0"/>
              </a:spcAft>
              <a:buClr>
                <a:srgbClr val="59291B"/>
              </a:buClr>
              <a:buSzPts val="5592"/>
              <a:buFont typeface="Arial"/>
              <a:buChar char="•"/>
            </a:pPr>
            <a:r>
              <a:rPr lang="en-US" sz="5592" b="0" i="0" u="none" strike="noStrike" cap="none">
                <a:solidFill>
                  <a:srgbClr val="59291B"/>
                </a:solidFill>
                <a:latin typeface="Arial"/>
                <a:ea typeface="Arial"/>
                <a:cs typeface="Arial"/>
                <a:sym typeface="Arial"/>
              </a:rPr>
              <a:t>Various shades increase in lipstick from rare beauty.</a:t>
            </a:r>
            <a:endParaRPr/>
          </a:p>
          <a:p>
            <a:pPr marL="914400" marR="0" lvl="1" indent="-583692" algn="l" rtl="0">
              <a:lnSpc>
                <a:spcPct val="100000"/>
              </a:lnSpc>
              <a:spcBef>
                <a:spcPts val="0"/>
              </a:spcBef>
              <a:spcAft>
                <a:spcPts val="0"/>
              </a:spcAft>
              <a:buClr>
                <a:srgbClr val="59291B"/>
              </a:buClr>
              <a:buSzPts val="5592"/>
              <a:buFont typeface="Arial"/>
              <a:buChar char="•"/>
            </a:pPr>
            <a:r>
              <a:rPr lang="en-US" sz="5592" b="0" i="0" u="none" strike="noStrike" cap="none">
                <a:solidFill>
                  <a:srgbClr val="59291B"/>
                </a:solidFill>
                <a:latin typeface="Arial"/>
                <a:ea typeface="Arial"/>
                <a:cs typeface="Arial"/>
                <a:sym typeface="Arial"/>
              </a:rPr>
              <a:t>Change in product in future (rare beauty).</a:t>
            </a:r>
            <a:endParaRPr/>
          </a:p>
          <a:p>
            <a:pPr marL="914400" marR="0" lvl="1" indent="-583692" algn="l" rtl="0">
              <a:lnSpc>
                <a:spcPct val="100000"/>
              </a:lnSpc>
              <a:spcBef>
                <a:spcPts val="0"/>
              </a:spcBef>
              <a:spcAft>
                <a:spcPts val="0"/>
              </a:spcAft>
              <a:buClr>
                <a:srgbClr val="59291B"/>
              </a:buClr>
              <a:buSzPts val="5592"/>
              <a:buFont typeface="Arial"/>
              <a:buChar char="•"/>
            </a:pPr>
            <a:r>
              <a:rPr lang="en-US" sz="5592" b="0" i="0" u="none" strike="noStrike" cap="none">
                <a:solidFill>
                  <a:srgbClr val="59291B"/>
                </a:solidFill>
                <a:latin typeface="Arial"/>
                <a:ea typeface="Arial"/>
                <a:cs typeface="Arial"/>
                <a:sym typeface="Arial"/>
              </a:rPr>
              <a:t>Better foundation (rare beauty).</a:t>
            </a:r>
            <a:endParaRPr/>
          </a:p>
          <a:p>
            <a:pPr marL="914400" marR="0" lvl="1" indent="-583692" algn="l" rtl="0">
              <a:lnSpc>
                <a:spcPct val="100000"/>
              </a:lnSpc>
              <a:spcBef>
                <a:spcPts val="0"/>
              </a:spcBef>
              <a:spcAft>
                <a:spcPts val="0"/>
              </a:spcAft>
              <a:buClr>
                <a:srgbClr val="59291B"/>
              </a:buClr>
              <a:buSzPts val="5592"/>
              <a:buFont typeface="Arial"/>
              <a:buChar char="•"/>
            </a:pPr>
            <a:r>
              <a:rPr lang="en-US" sz="5592" b="0" i="0" u="none" strike="noStrike" cap="none">
                <a:solidFill>
                  <a:srgbClr val="59291B"/>
                </a:solidFill>
                <a:latin typeface="Arial"/>
                <a:ea typeface="Arial"/>
                <a:cs typeface="Arial"/>
                <a:sym typeface="Arial"/>
              </a:rPr>
              <a:t>More shades in rare beauty.</a:t>
            </a:r>
            <a:endParaRPr/>
          </a:p>
        </p:txBody>
      </p:sp>
      <p:sp>
        <p:nvSpPr>
          <p:cNvPr id="64" name="Google Shape;64;p1"/>
          <p:cNvSpPr/>
          <p:nvPr/>
        </p:nvSpPr>
        <p:spPr>
          <a:xfrm>
            <a:off x="841952" y="70437"/>
            <a:ext cx="14339048" cy="3311619"/>
          </a:xfrm>
          <a:custGeom>
            <a:avLst/>
            <a:gdLst/>
            <a:ahLst/>
            <a:cxnLst/>
            <a:rect l="l" t="t" r="r" b="b"/>
            <a:pathLst>
              <a:path w="14339048" h="3311619" extrusionOk="0">
                <a:moveTo>
                  <a:pt x="0" y="0"/>
                </a:moveTo>
                <a:lnTo>
                  <a:pt x="14339048" y="0"/>
                </a:lnTo>
                <a:lnTo>
                  <a:pt x="14339048" y="3311620"/>
                </a:lnTo>
                <a:lnTo>
                  <a:pt x="0" y="3311620"/>
                </a:lnTo>
                <a:lnTo>
                  <a:pt x="0" y="0"/>
                </a:lnTo>
                <a:close/>
              </a:path>
            </a:pathLst>
          </a:custGeom>
          <a:blipFill rotWithShape="1">
            <a:blip r:embed="rId2">
              <a:alphaModFix amt="30000"/>
            </a:blip>
            <a:stretch>
              <a:fillRect/>
            </a:stretch>
          </a:blipFill>
          <a:ln>
            <a:noFill/>
          </a:ln>
        </p:spPr>
      </p:sp>
      <p:sp>
        <p:nvSpPr>
          <p:cNvPr id="65" name="Google Shape;65;p1"/>
          <p:cNvSpPr txBox="1"/>
          <p:nvPr/>
        </p:nvSpPr>
        <p:spPr>
          <a:xfrm>
            <a:off x="1786889" y="857250"/>
            <a:ext cx="12449100" cy="1566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200" b="1" i="0" u="sng" strike="noStrike" cap="none">
                <a:solidFill>
                  <a:srgbClr val="59291B"/>
                </a:solidFill>
                <a:latin typeface="Playfair Display"/>
                <a:ea typeface="Playfair Display"/>
                <a:cs typeface="Playfair Display"/>
                <a:sym typeface="Playfair Display"/>
              </a:rPr>
              <a:t>RECOMMENDATIONS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Shape 66"/>
        <p:cNvGrpSpPr/>
        <p:nvPr/>
      </p:nvGrpSpPr>
      <p:grpSpPr>
        <a:xfrm>
          <a:off x="0" y="0"/>
          <a:ext cx="0" cy="0"/>
          <a:chOff x="0" y="0"/>
          <a:chExt cx="0" cy="0"/>
        </a:xfrm>
      </p:grpSpPr>
      <p:sp>
        <p:nvSpPr>
          <p:cNvPr id="67" name="Google Shape;67;p2"/>
          <p:cNvSpPr txBox="1"/>
          <p:nvPr/>
        </p:nvSpPr>
        <p:spPr>
          <a:xfrm>
            <a:off x="4674499" y="962179"/>
            <a:ext cx="8058300" cy="1224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9200" b="0" i="0" u="sng" strike="noStrike" cap="none">
                <a:solidFill>
                  <a:srgbClr val="59291B"/>
                </a:solidFill>
                <a:latin typeface="Playfair Display Black"/>
                <a:ea typeface="Playfair Display Black"/>
                <a:cs typeface="Playfair Display Black"/>
                <a:sym typeface="Playfair Display Black"/>
              </a:rPr>
              <a:t>CONCLUSION</a:t>
            </a:r>
            <a:endParaRPr/>
          </a:p>
        </p:txBody>
      </p:sp>
      <p:sp>
        <p:nvSpPr>
          <p:cNvPr id="68" name="Google Shape;68;p2"/>
          <p:cNvSpPr txBox="1"/>
          <p:nvPr/>
        </p:nvSpPr>
        <p:spPr>
          <a:xfrm>
            <a:off x="514125" y="2186475"/>
            <a:ext cx="17773800" cy="8427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4536" b="0" i="0" u="sng" strike="noStrike" cap="none">
                <a:solidFill>
                  <a:srgbClr val="59291B"/>
                </a:solidFill>
                <a:latin typeface="Arial"/>
                <a:ea typeface="Arial"/>
                <a:cs typeface="Arial"/>
                <a:sym typeface="Arial"/>
              </a:rPr>
              <a:t>Rare beauty</a:t>
            </a:r>
            <a:endParaRPr/>
          </a:p>
          <a:p>
            <a:pPr marL="0" marR="0" lvl="0" indent="0" algn="l" rtl="0">
              <a:lnSpc>
                <a:spcPct val="100000"/>
              </a:lnSpc>
              <a:spcBef>
                <a:spcPts val="0"/>
              </a:spcBef>
              <a:spcAft>
                <a:spcPts val="0"/>
              </a:spcAft>
              <a:buNone/>
            </a:pPr>
            <a:endParaRPr sz="4536" b="0" i="0" u="sng" strike="noStrike" cap="none">
              <a:solidFill>
                <a:srgbClr val="59291B"/>
              </a:solidFill>
              <a:latin typeface="Arial"/>
              <a:ea typeface="Arial"/>
              <a:cs typeface="Arial"/>
              <a:sym typeface="Arial"/>
            </a:endParaRPr>
          </a:p>
          <a:p>
            <a:pPr marL="457200" marR="0" lvl="0" indent="-516636" algn="l" rtl="0">
              <a:lnSpc>
                <a:spcPct val="100000"/>
              </a:lnSpc>
              <a:spcBef>
                <a:spcPts val="0"/>
              </a:spcBef>
              <a:spcAft>
                <a:spcPts val="0"/>
              </a:spcAft>
              <a:buClr>
                <a:srgbClr val="59291B"/>
              </a:buClr>
              <a:buSzPts val="4536"/>
              <a:buFont typeface="Arial"/>
              <a:buChar char="●"/>
            </a:pPr>
            <a:r>
              <a:rPr lang="en-US" sz="4536" b="0" i="0" u="none" strike="noStrike" cap="none">
                <a:solidFill>
                  <a:srgbClr val="59291B"/>
                </a:solidFill>
                <a:latin typeface="Arial"/>
                <a:ea typeface="Arial"/>
                <a:cs typeface="Arial"/>
                <a:sym typeface="Arial"/>
              </a:rPr>
              <a:t> offering a diverse range of 48 foundation and concealer shades.</a:t>
            </a:r>
            <a:endParaRPr/>
          </a:p>
          <a:p>
            <a:pPr marL="0" marR="0" lvl="0" indent="0" algn="l" rtl="0">
              <a:lnSpc>
                <a:spcPct val="100000"/>
              </a:lnSpc>
              <a:spcBef>
                <a:spcPts val="0"/>
              </a:spcBef>
              <a:spcAft>
                <a:spcPts val="0"/>
              </a:spcAft>
              <a:buNone/>
            </a:pPr>
            <a:r>
              <a:rPr lang="en-US" sz="4536" b="0" i="0" u="none" strike="noStrike" cap="none">
                <a:solidFill>
                  <a:srgbClr val="59291B"/>
                </a:solidFill>
                <a:latin typeface="Arial"/>
                <a:ea typeface="Arial"/>
                <a:cs typeface="Arial"/>
                <a:sym typeface="Arial"/>
              </a:rPr>
              <a:t> </a:t>
            </a:r>
            <a:endParaRPr/>
          </a:p>
          <a:p>
            <a:pPr marL="457200" marR="0" lvl="0" indent="-516636" algn="l" rtl="0">
              <a:lnSpc>
                <a:spcPct val="100000"/>
              </a:lnSpc>
              <a:spcBef>
                <a:spcPts val="0"/>
              </a:spcBef>
              <a:spcAft>
                <a:spcPts val="0"/>
              </a:spcAft>
              <a:buClr>
                <a:srgbClr val="59291B"/>
              </a:buClr>
              <a:buSzPts val="4536"/>
              <a:buFont typeface="Arial"/>
              <a:buChar char="●"/>
            </a:pPr>
            <a:r>
              <a:rPr lang="en-US" sz="4536" b="0" i="0" u="none" strike="noStrike" cap="none">
                <a:solidFill>
                  <a:srgbClr val="59291B"/>
                </a:solidFill>
                <a:latin typeface="Arial"/>
                <a:ea typeface="Arial"/>
                <a:cs typeface="Arial"/>
                <a:sym typeface="Arial"/>
              </a:rPr>
              <a:t>The packaging is made to be easy to use by people. </a:t>
            </a:r>
            <a:endParaRPr/>
          </a:p>
          <a:p>
            <a:pPr marL="0" marR="0" lvl="0" indent="0" algn="l" rtl="0">
              <a:lnSpc>
                <a:spcPct val="100000"/>
              </a:lnSpc>
              <a:spcBef>
                <a:spcPts val="0"/>
              </a:spcBef>
              <a:spcAft>
                <a:spcPts val="0"/>
              </a:spcAft>
              <a:buNone/>
            </a:pPr>
            <a:endParaRPr sz="4536" b="0" i="0" u="none" strike="noStrike" cap="none">
              <a:solidFill>
                <a:srgbClr val="59291B"/>
              </a:solidFill>
              <a:latin typeface="Arial"/>
              <a:ea typeface="Arial"/>
              <a:cs typeface="Arial"/>
              <a:sym typeface="Arial"/>
            </a:endParaRPr>
          </a:p>
          <a:p>
            <a:pPr marL="457200" marR="0" lvl="0" indent="-516636" algn="l" rtl="0">
              <a:lnSpc>
                <a:spcPct val="100000"/>
              </a:lnSpc>
              <a:spcBef>
                <a:spcPts val="0"/>
              </a:spcBef>
              <a:spcAft>
                <a:spcPts val="0"/>
              </a:spcAft>
              <a:buClr>
                <a:srgbClr val="59291B"/>
              </a:buClr>
              <a:buSzPts val="4536"/>
              <a:buFont typeface="Arial"/>
              <a:buChar char="●"/>
            </a:pPr>
            <a:r>
              <a:rPr lang="en-US" sz="4536" b="0" i="0" u="none" strike="noStrike" cap="none">
                <a:solidFill>
                  <a:srgbClr val="59291B"/>
                </a:solidFill>
                <a:latin typeface="Arial"/>
                <a:ea typeface="Arial"/>
                <a:cs typeface="Arial"/>
                <a:sym typeface="Arial"/>
              </a:rPr>
              <a:t>Vegan and cruelty-free beauty brand.</a:t>
            </a:r>
            <a:endParaRPr sz="4536" b="0" i="0" u="none" strike="noStrike" cap="none">
              <a:solidFill>
                <a:srgbClr val="59291B"/>
              </a:solidFill>
              <a:latin typeface="Arial"/>
              <a:ea typeface="Arial"/>
              <a:cs typeface="Arial"/>
              <a:sym typeface="Arial"/>
            </a:endParaRPr>
          </a:p>
          <a:p>
            <a:pPr marL="1371600" marR="0" lvl="0" indent="0" algn="l" rtl="0">
              <a:lnSpc>
                <a:spcPct val="100000"/>
              </a:lnSpc>
              <a:spcBef>
                <a:spcPts val="0"/>
              </a:spcBef>
              <a:spcAft>
                <a:spcPts val="0"/>
              </a:spcAft>
              <a:buNone/>
            </a:pPr>
            <a:endParaRPr sz="4536">
              <a:solidFill>
                <a:srgbClr val="59291B"/>
              </a:solidFill>
            </a:endParaRPr>
          </a:p>
          <a:p>
            <a:pPr marL="457200" marR="0" lvl="0" indent="-516636" algn="l" rtl="0">
              <a:lnSpc>
                <a:spcPct val="100000"/>
              </a:lnSpc>
              <a:spcBef>
                <a:spcPts val="0"/>
              </a:spcBef>
              <a:spcAft>
                <a:spcPts val="0"/>
              </a:spcAft>
              <a:buClr>
                <a:srgbClr val="59291B"/>
              </a:buClr>
              <a:buSzPts val="4536"/>
              <a:buFont typeface="Arial"/>
              <a:buChar char="●"/>
            </a:pPr>
            <a:r>
              <a:rPr lang="en-US" sz="4536" b="0" i="0" u="none" strike="noStrike" cap="none">
                <a:solidFill>
                  <a:srgbClr val="59291B"/>
                </a:solidFill>
                <a:latin typeface="Arial"/>
                <a:ea typeface="Arial"/>
                <a:cs typeface="Arial"/>
                <a:sym typeface="Arial"/>
              </a:rPr>
              <a:t>created by Selena Gomez with a mission to celebrate individuality.</a:t>
            </a:r>
            <a:endParaRPr sz="4536" b="0" i="0" u="none" strike="noStrike" cap="none">
              <a:solidFill>
                <a:srgbClr val="59291B"/>
              </a:solidFill>
              <a:latin typeface="Arial"/>
              <a:ea typeface="Arial"/>
              <a:cs typeface="Arial"/>
              <a:sym typeface="Arial"/>
            </a:endParaRPr>
          </a:p>
          <a:p>
            <a:pPr marL="1371600" marR="0" lvl="0" indent="0" algn="l" rtl="0">
              <a:lnSpc>
                <a:spcPct val="100000"/>
              </a:lnSpc>
              <a:spcBef>
                <a:spcPts val="0"/>
              </a:spcBef>
              <a:spcAft>
                <a:spcPts val="0"/>
              </a:spcAft>
              <a:buNone/>
            </a:pPr>
            <a:endParaRPr sz="4536">
              <a:solidFill>
                <a:srgbClr val="59291B"/>
              </a:solidFill>
            </a:endParaRPr>
          </a:p>
          <a:p>
            <a:pPr marL="457200" marR="0" lvl="0" indent="-516636" algn="l" rtl="0">
              <a:lnSpc>
                <a:spcPct val="100000"/>
              </a:lnSpc>
              <a:spcBef>
                <a:spcPts val="0"/>
              </a:spcBef>
              <a:spcAft>
                <a:spcPts val="0"/>
              </a:spcAft>
              <a:buClr>
                <a:srgbClr val="59291B"/>
              </a:buClr>
              <a:buSzPts val="4536"/>
              <a:buFont typeface="Arial"/>
              <a:buChar char="●"/>
            </a:pPr>
            <a:r>
              <a:rPr lang="en-US" sz="4536" b="0" i="0" u="none" strike="noStrike" cap="none">
                <a:solidFill>
                  <a:srgbClr val="59291B"/>
                </a:solidFill>
                <a:latin typeface="Arial"/>
                <a:ea typeface="Arial"/>
                <a:cs typeface="Arial"/>
                <a:sym typeface="Arial"/>
              </a:rPr>
              <a:t>be a safe space for mental wellbeing.</a:t>
            </a:r>
            <a:endParaRPr/>
          </a:p>
          <a:p>
            <a:pPr marL="0" marR="0" lvl="0" indent="0" algn="ctr" rtl="0">
              <a:lnSpc>
                <a:spcPct val="100000"/>
              </a:lnSpc>
              <a:spcBef>
                <a:spcPts val="0"/>
              </a:spcBef>
              <a:spcAft>
                <a:spcPts val="0"/>
              </a:spcAft>
              <a:buNone/>
            </a:pPr>
            <a:endParaRPr sz="4536" b="0" i="0" u="none" strike="noStrike" cap="none">
              <a:solidFill>
                <a:srgbClr val="59291B"/>
              </a:solidFill>
              <a:latin typeface="Arial"/>
              <a:ea typeface="Arial"/>
              <a:cs typeface="Arial"/>
              <a:sym typeface="Arial"/>
            </a:endParaRPr>
          </a:p>
        </p:txBody>
      </p:sp>
      <p:sp>
        <p:nvSpPr>
          <p:cNvPr id="69" name="Google Shape;69;p2"/>
          <p:cNvSpPr/>
          <p:nvPr/>
        </p:nvSpPr>
        <p:spPr>
          <a:xfrm>
            <a:off x="2972746" y="283131"/>
            <a:ext cx="12342508" cy="2850516"/>
          </a:xfrm>
          <a:custGeom>
            <a:avLst/>
            <a:gdLst/>
            <a:ahLst/>
            <a:cxnLst/>
            <a:rect l="l" t="t" r="r" b="b"/>
            <a:pathLst>
              <a:path w="12342508" h="2850516" extrusionOk="0">
                <a:moveTo>
                  <a:pt x="0" y="0"/>
                </a:moveTo>
                <a:lnTo>
                  <a:pt x="12342508" y="0"/>
                </a:lnTo>
                <a:lnTo>
                  <a:pt x="12342508" y="2850516"/>
                </a:lnTo>
                <a:lnTo>
                  <a:pt x="0" y="2850516"/>
                </a:lnTo>
                <a:lnTo>
                  <a:pt x="0" y="0"/>
                </a:lnTo>
                <a:close/>
              </a:path>
            </a:pathLst>
          </a:custGeom>
          <a:blipFill rotWithShape="1">
            <a:blip r:embed="rId2">
              <a:alphaModFix amt="30000"/>
            </a:blip>
            <a:stretch>
              <a:fillRect/>
            </a:stretch>
          </a:blipFill>
          <a:ln>
            <a:noFill/>
          </a:ln>
        </p:spPr>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Shape 70"/>
        <p:cNvGrpSpPr/>
        <p:nvPr/>
      </p:nvGrpSpPr>
      <p:grpSpPr>
        <a:xfrm>
          <a:off x="0" y="0"/>
          <a:ext cx="0" cy="0"/>
          <a:chOff x="0" y="0"/>
          <a:chExt cx="0" cy="0"/>
        </a:xfrm>
      </p:grpSpPr>
      <p:sp>
        <p:nvSpPr>
          <p:cNvPr id="71" name="Google Shape;71;p3"/>
          <p:cNvSpPr txBox="1"/>
          <p:nvPr/>
        </p:nvSpPr>
        <p:spPr>
          <a:xfrm>
            <a:off x="220213" y="545583"/>
            <a:ext cx="17039100" cy="9966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4602" b="0" i="0" u="sng" strike="noStrike" cap="none">
                <a:solidFill>
                  <a:srgbClr val="59291B"/>
                </a:solidFill>
                <a:latin typeface="Arial"/>
                <a:ea typeface="Arial"/>
                <a:cs typeface="Arial"/>
                <a:sym typeface="Arial"/>
              </a:rPr>
              <a:t>Bobbi brown</a:t>
            </a:r>
            <a:r>
              <a:rPr lang="en-US" sz="4602" b="0" i="0" u="none" strike="noStrike" cap="none">
                <a:solidFill>
                  <a:srgbClr val="59291B"/>
                </a:solidFill>
                <a:latin typeface="Arial"/>
                <a:ea typeface="Arial"/>
                <a:cs typeface="Arial"/>
                <a:sym typeface="Arial"/>
              </a:rPr>
              <a:t> </a:t>
            </a:r>
            <a:endParaRPr/>
          </a:p>
          <a:p>
            <a:pPr marL="914400" marR="0" lvl="1" indent="-520827" algn="l" rtl="0">
              <a:lnSpc>
                <a:spcPct val="100000"/>
              </a:lnSpc>
              <a:spcBef>
                <a:spcPts val="0"/>
              </a:spcBef>
              <a:spcAft>
                <a:spcPts val="0"/>
              </a:spcAft>
              <a:buClr>
                <a:srgbClr val="59291B"/>
              </a:buClr>
              <a:buSzPts val="4602"/>
              <a:buFont typeface="Arial"/>
              <a:buChar char="•"/>
            </a:pPr>
            <a:r>
              <a:rPr lang="en-US" sz="4602" b="0" i="0" u="none" strike="noStrike" cap="none">
                <a:solidFill>
                  <a:srgbClr val="59291B"/>
                </a:solidFill>
                <a:latin typeface="Arial"/>
                <a:ea typeface="Arial"/>
                <a:cs typeface="Arial"/>
                <a:sym typeface="Arial"/>
              </a:rPr>
              <a:t> nailed it when it comes to formula. </a:t>
            </a:r>
            <a:endParaRPr sz="4602" b="0" i="0" u="none" strike="noStrike" cap="none">
              <a:solidFill>
                <a:srgbClr val="59291B"/>
              </a:solidFill>
              <a:latin typeface="Arial"/>
              <a:ea typeface="Arial"/>
              <a:cs typeface="Arial"/>
              <a:sym typeface="Arial"/>
            </a:endParaRPr>
          </a:p>
          <a:p>
            <a:pPr marL="914400" marR="0" lvl="0" indent="0" algn="l" rtl="0">
              <a:lnSpc>
                <a:spcPct val="100000"/>
              </a:lnSpc>
              <a:spcBef>
                <a:spcPts val="0"/>
              </a:spcBef>
              <a:spcAft>
                <a:spcPts val="0"/>
              </a:spcAft>
              <a:buNone/>
            </a:pPr>
            <a:endParaRPr sz="4602">
              <a:solidFill>
                <a:srgbClr val="59291B"/>
              </a:solidFill>
            </a:endParaRPr>
          </a:p>
          <a:p>
            <a:pPr marL="993601" marR="0" lvl="1" indent="-496801" algn="l" rtl="0">
              <a:lnSpc>
                <a:spcPct val="100000"/>
              </a:lnSpc>
              <a:spcBef>
                <a:spcPts val="0"/>
              </a:spcBef>
              <a:spcAft>
                <a:spcPts val="0"/>
              </a:spcAft>
              <a:buClr>
                <a:srgbClr val="59291B"/>
              </a:buClr>
              <a:buSzPts val="4602"/>
              <a:buFont typeface="Arial"/>
              <a:buChar char="•"/>
            </a:pPr>
            <a:r>
              <a:rPr lang="en-US" sz="4602">
                <a:solidFill>
                  <a:srgbClr val="59291B"/>
                </a:solidFill>
              </a:rPr>
              <a:t>Lip drying problem </a:t>
            </a:r>
            <a:r>
              <a:rPr lang="en-US" sz="4602" b="0" i="0" u="none" strike="noStrike" cap="none">
                <a:solidFill>
                  <a:srgbClr val="59291B"/>
                </a:solidFill>
                <a:latin typeface="Arial"/>
                <a:ea typeface="Arial"/>
                <a:cs typeface="Arial"/>
                <a:sym typeface="Arial"/>
              </a:rPr>
              <a:t>does not happen with these liquid lipsticks. </a:t>
            </a:r>
            <a:endParaRPr/>
          </a:p>
          <a:p>
            <a:pPr marL="993601" marR="0" lvl="1" indent="-496801" algn="l" rtl="0">
              <a:lnSpc>
                <a:spcPct val="100000"/>
              </a:lnSpc>
              <a:spcBef>
                <a:spcPts val="0"/>
              </a:spcBef>
              <a:spcAft>
                <a:spcPts val="0"/>
              </a:spcAft>
              <a:buClr>
                <a:srgbClr val="59291B"/>
              </a:buClr>
              <a:buSzPts val="4602"/>
              <a:buFont typeface="Arial"/>
              <a:buChar char="•"/>
            </a:pPr>
            <a:r>
              <a:rPr lang="en-US" sz="4602">
                <a:solidFill>
                  <a:srgbClr val="59291B"/>
                </a:solidFill>
              </a:rPr>
              <a:t>B</a:t>
            </a:r>
            <a:r>
              <a:rPr lang="en-US" sz="4602" b="0" i="0" u="none" strike="noStrike" cap="none">
                <a:solidFill>
                  <a:srgbClr val="59291B"/>
                </a:solidFill>
                <a:latin typeface="Arial"/>
                <a:ea typeface="Arial"/>
                <a:cs typeface="Arial"/>
                <a:sym typeface="Arial"/>
              </a:rPr>
              <a:t>alm-y texture and feel light and moisturised on the lips.</a:t>
            </a:r>
            <a:endParaRPr sz="4602" b="0" i="0" u="none" strike="noStrike" cap="none">
              <a:solidFill>
                <a:srgbClr val="59291B"/>
              </a:solidFill>
              <a:latin typeface="Arial"/>
              <a:ea typeface="Arial"/>
              <a:cs typeface="Arial"/>
              <a:sym typeface="Arial"/>
            </a:endParaRPr>
          </a:p>
          <a:p>
            <a:pPr marL="914400" marR="0" lvl="0" indent="0" algn="l" rtl="0">
              <a:lnSpc>
                <a:spcPct val="100000"/>
              </a:lnSpc>
              <a:spcBef>
                <a:spcPts val="0"/>
              </a:spcBef>
              <a:spcAft>
                <a:spcPts val="0"/>
              </a:spcAft>
              <a:buNone/>
            </a:pPr>
            <a:endParaRPr sz="4602">
              <a:solidFill>
                <a:srgbClr val="59291B"/>
              </a:solidFill>
            </a:endParaRPr>
          </a:p>
          <a:p>
            <a:pPr marL="993601" marR="0" lvl="1" indent="-496801" algn="l" rtl="0">
              <a:lnSpc>
                <a:spcPct val="100000"/>
              </a:lnSpc>
              <a:spcBef>
                <a:spcPts val="0"/>
              </a:spcBef>
              <a:spcAft>
                <a:spcPts val="0"/>
              </a:spcAft>
              <a:buClr>
                <a:srgbClr val="59291B"/>
              </a:buClr>
              <a:buSzPts val="4602"/>
              <a:buFont typeface="Arial"/>
              <a:buChar char="•"/>
            </a:pPr>
            <a:r>
              <a:rPr lang="en-US" sz="4602">
                <a:solidFill>
                  <a:srgbClr val="59291B"/>
                </a:solidFill>
              </a:rPr>
              <a:t>Products are </a:t>
            </a:r>
            <a:r>
              <a:rPr lang="en-US" sz="4602" b="0" i="0" u="none" strike="noStrike" cap="none">
                <a:solidFill>
                  <a:srgbClr val="59291B"/>
                </a:solidFill>
                <a:latin typeface="Arial"/>
                <a:ea typeface="Arial"/>
                <a:cs typeface="Arial"/>
                <a:sym typeface="Arial"/>
              </a:rPr>
              <a:t>free of parabens and mineral oils</a:t>
            </a:r>
            <a:r>
              <a:rPr lang="en-US" sz="4602">
                <a:solidFill>
                  <a:srgbClr val="59291B"/>
                </a:solidFill>
              </a:rPr>
              <a:t>.</a:t>
            </a:r>
            <a:endParaRPr sz="4602">
              <a:solidFill>
                <a:srgbClr val="59291B"/>
              </a:solidFill>
            </a:endParaRPr>
          </a:p>
          <a:p>
            <a:pPr marL="914400" marR="0" lvl="0" indent="0" algn="l" rtl="0">
              <a:lnSpc>
                <a:spcPct val="100000"/>
              </a:lnSpc>
              <a:spcBef>
                <a:spcPts val="0"/>
              </a:spcBef>
              <a:spcAft>
                <a:spcPts val="0"/>
              </a:spcAft>
              <a:buNone/>
            </a:pPr>
            <a:endParaRPr sz="4602">
              <a:solidFill>
                <a:srgbClr val="59291B"/>
              </a:solidFill>
            </a:endParaRPr>
          </a:p>
          <a:p>
            <a:pPr marL="914400" marR="0" lvl="1" indent="-520827" algn="l" rtl="0">
              <a:lnSpc>
                <a:spcPct val="100000"/>
              </a:lnSpc>
              <a:spcBef>
                <a:spcPts val="0"/>
              </a:spcBef>
              <a:spcAft>
                <a:spcPts val="0"/>
              </a:spcAft>
              <a:buClr>
                <a:srgbClr val="59291B"/>
              </a:buClr>
              <a:buSzPts val="4602"/>
              <a:buFont typeface="Arial"/>
              <a:buChar char="•"/>
            </a:pPr>
            <a:r>
              <a:rPr lang="en-US" sz="4602">
                <a:solidFill>
                  <a:srgbClr val="59291B"/>
                </a:solidFill>
              </a:rPr>
              <a:t>H</a:t>
            </a:r>
            <a:r>
              <a:rPr lang="en-US" sz="4602" b="0" i="0" u="none" strike="noStrike" cap="none">
                <a:solidFill>
                  <a:srgbClr val="59291B"/>
                </a:solidFill>
                <a:latin typeface="Arial"/>
                <a:ea typeface="Arial"/>
                <a:cs typeface="Arial"/>
                <a:sym typeface="Arial"/>
              </a:rPr>
              <a:t>igh-quality product with Vitamin Enriched</a:t>
            </a:r>
            <a:endParaRPr sz="4602" b="0" i="0" u="none" strike="noStrike" cap="none">
              <a:solidFill>
                <a:srgbClr val="59291B"/>
              </a:solidFill>
              <a:latin typeface="Arial"/>
              <a:ea typeface="Arial"/>
              <a:cs typeface="Arial"/>
              <a:sym typeface="Arial"/>
            </a:endParaRPr>
          </a:p>
          <a:p>
            <a:pPr marL="914400" marR="0" lvl="0" indent="0" algn="l" rtl="0">
              <a:lnSpc>
                <a:spcPct val="100000"/>
              </a:lnSpc>
              <a:spcBef>
                <a:spcPts val="0"/>
              </a:spcBef>
              <a:spcAft>
                <a:spcPts val="0"/>
              </a:spcAft>
              <a:buNone/>
            </a:pPr>
            <a:endParaRPr sz="4602">
              <a:solidFill>
                <a:srgbClr val="59291B"/>
              </a:solidFill>
            </a:endParaRPr>
          </a:p>
          <a:p>
            <a:pPr marL="993601" marR="0" lvl="1" indent="-496801" algn="l" rtl="0">
              <a:lnSpc>
                <a:spcPct val="100000"/>
              </a:lnSpc>
              <a:spcBef>
                <a:spcPts val="0"/>
              </a:spcBef>
              <a:spcAft>
                <a:spcPts val="0"/>
              </a:spcAft>
              <a:buClr>
                <a:srgbClr val="59291B"/>
              </a:buClr>
              <a:buSzPts val="4602"/>
              <a:buFont typeface="Arial"/>
              <a:buChar char="•"/>
            </a:pPr>
            <a:r>
              <a:rPr lang="en-US" sz="4602" b="0" i="0" u="none" strike="noStrike" cap="none">
                <a:solidFill>
                  <a:srgbClr val="59291B"/>
                </a:solidFill>
                <a:latin typeface="Arial"/>
                <a:ea typeface="Arial"/>
                <a:cs typeface="Arial"/>
                <a:sym typeface="Arial"/>
              </a:rPr>
              <a:t>Vibrant color </a:t>
            </a:r>
            <a:r>
              <a:rPr lang="en-US" sz="4602">
                <a:solidFill>
                  <a:srgbClr val="59291B"/>
                </a:solidFill>
              </a:rPr>
              <a:t>of</a:t>
            </a:r>
            <a:r>
              <a:rPr lang="en-US" sz="4602" b="0" i="0" u="none" strike="noStrike" cap="none">
                <a:solidFill>
                  <a:srgbClr val="59291B"/>
                </a:solidFill>
                <a:latin typeface="Arial"/>
                <a:ea typeface="Arial"/>
                <a:cs typeface="Arial"/>
                <a:sym typeface="Arial"/>
              </a:rPr>
              <a:t> long-lasting lipstick that swipes on a rich satin finish with mo</a:t>
            </a:r>
            <a:r>
              <a:rPr lang="en-US" sz="4602">
                <a:solidFill>
                  <a:srgbClr val="59291B"/>
                </a:solidFill>
              </a:rPr>
              <a:t>isturising </a:t>
            </a:r>
            <a:endParaRPr/>
          </a:p>
          <a:p>
            <a:pPr marL="0" marR="0" lvl="0" indent="0" algn="l" rtl="0">
              <a:lnSpc>
                <a:spcPct val="100000"/>
              </a:lnSpc>
              <a:spcBef>
                <a:spcPts val="0"/>
              </a:spcBef>
              <a:spcAft>
                <a:spcPts val="0"/>
              </a:spcAft>
              <a:buNone/>
            </a:pPr>
            <a:endParaRPr sz="4602" b="0" i="0" u="none" strike="noStrike" cap="none">
              <a:solidFill>
                <a:srgbClr val="59291B"/>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DB9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3551601" y="7616938"/>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36525"/>
              <a:ext cx="660400" cy="180975"/>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flipV="1">
            <a:off x="14131544" y="7969488"/>
            <a:ext cx="5132702" cy="5185216"/>
          </a:xfrm>
          <a:prstGeom prst="line">
            <a:avLst/>
          </a:prstGeom>
          <a:ln w="28575" cap="flat">
            <a:solidFill>
              <a:srgbClr val="545454"/>
            </a:solidFill>
            <a:prstDash val="solid"/>
            <a:headEnd type="none" w="sm" len="sm"/>
            <a:tailEnd type="none" w="sm" len="sm"/>
          </a:ln>
        </p:spPr>
      </p:sp>
      <p:sp>
        <p:nvSpPr>
          <p:cNvPr id="6" name="AutoShape 6"/>
          <p:cNvSpPr/>
          <p:nvPr/>
        </p:nvSpPr>
        <p:spPr>
          <a:xfrm flipV="1">
            <a:off x="14444220" y="8329798"/>
            <a:ext cx="5038853" cy="5038853"/>
          </a:xfrm>
          <a:prstGeom prst="line">
            <a:avLst/>
          </a:prstGeom>
          <a:ln w="28575" cap="flat">
            <a:solidFill>
              <a:srgbClr val="545454"/>
            </a:solidFill>
            <a:prstDash val="solid"/>
            <a:headEnd type="none" w="sm" len="sm"/>
            <a:tailEnd type="none" w="sm" len="sm"/>
          </a:ln>
        </p:spPr>
      </p:sp>
      <p:sp>
        <p:nvSpPr>
          <p:cNvPr id="7" name="AutoShape 7"/>
          <p:cNvSpPr/>
          <p:nvPr/>
        </p:nvSpPr>
        <p:spPr>
          <a:xfrm flipV="1">
            <a:off x="14802690" y="8681112"/>
            <a:ext cx="4867141" cy="4867141"/>
          </a:xfrm>
          <a:prstGeom prst="line">
            <a:avLst/>
          </a:prstGeom>
          <a:ln w="28575" cap="flat">
            <a:solidFill>
              <a:srgbClr val="545454"/>
            </a:solidFill>
            <a:prstDash val="solid"/>
            <a:headEnd type="none" w="sm" len="sm"/>
            <a:tailEnd type="none" w="sm" len="sm"/>
          </a:ln>
        </p:spPr>
      </p:sp>
      <p:sp>
        <p:nvSpPr>
          <p:cNvPr id="8" name="Freeform 8"/>
          <p:cNvSpPr/>
          <p:nvPr/>
        </p:nvSpPr>
        <p:spPr>
          <a:xfrm rot="-10800000">
            <a:off x="9525" y="63583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sp>
      <p:sp>
        <p:nvSpPr>
          <p:cNvPr id="9" name="Freeform 9"/>
          <p:cNvSpPr/>
          <p:nvPr/>
        </p:nvSpPr>
        <p:spPr>
          <a:xfrm>
            <a:off x="1083809" y="63869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10" name="Freeform 10"/>
          <p:cNvSpPr/>
          <p:nvPr/>
        </p:nvSpPr>
        <p:spPr>
          <a:xfrm>
            <a:off x="0" y="7470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p:spPr>
      </p:sp>
      <p:sp>
        <p:nvSpPr>
          <p:cNvPr id="11" name="Freeform 11"/>
          <p:cNvSpPr/>
          <p:nvPr/>
        </p:nvSpPr>
        <p:spPr>
          <a:xfrm rot="-10800000">
            <a:off x="0"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12" name="Freeform 12"/>
          <p:cNvSpPr/>
          <p:nvPr/>
        </p:nvSpPr>
        <p:spPr>
          <a:xfrm rot="-5400000">
            <a:off x="1083809"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sp>
      <p:sp>
        <p:nvSpPr>
          <p:cNvPr id="13" name="Freeform 13"/>
          <p:cNvSpPr/>
          <p:nvPr/>
        </p:nvSpPr>
        <p:spPr>
          <a:xfrm rot="-10800000">
            <a:off x="1083809" y="962372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p:spPr>
      </p:sp>
      <p:sp>
        <p:nvSpPr>
          <p:cNvPr id="14" name="Freeform 14"/>
          <p:cNvSpPr/>
          <p:nvPr/>
        </p:nvSpPr>
        <p:spPr>
          <a:xfrm rot="-10800000">
            <a:off x="3321750"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sp>
      <p:sp>
        <p:nvSpPr>
          <p:cNvPr id="15" name="Freeform 15"/>
          <p:cNvSpPr/>
          <p:nvPr/>
        </p:nvSpPr>
        <p:spPr>
          <a:xfrm>
            <a:off x="3321750" y="74993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a:off x="4405559"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sp>
      <p:sp>
        <p:nvSpPr>
          <p:cNvPr id="17" name="Freeform 17"/>
          <p:cNvSpPr/>
          <p:nvPr/>
        </p:nvSpPr>
        <p:spPr>
          <a:xfrm>
            <a:off x="2237941"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18" name="Freeform 18"/>
          <p:cNvSpPr/>
          <p:nvPr/>
        </p:nvSpPr>
        <p:spPr>
          <a:xfrm>
            <a:off x="3321750"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p:spPr>
      </p:sp>
      <p:sp>
        <p:nvSpPr>
          <p:cNvPr id="19" name="Freeform 19"/>
          <p:cNvSpPr/>
          <p:nvPr/>
        </p:nvSpPr>
        <p:spPr>
          <a:xfrm rot="5400000">
            <a:off x="0" y="96383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sp>
      <p:sp>
        <p:nvSpPr>
          <p:cNvPr id="20" name="Freeform 20"/>
          <p:cNvSpPr/>
          <p:nvPr/>
        </p:nvSpPr>
        <p:spPr>
          <a:xfrm rot="-5400000">
            <a:off x="15470622"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p:spPr>
      </p:sp>
      <p:sp>
        <p:nvSpPr>
          <p:cNvPr id="21" name="Freeform 21"/>
          <p:cNvSpPr/>
          <p:nvPr/>
        </p:nvSpPr>
        <p:spPr>
          <a:xfrm rot="-5400000">
            <a:off x="16554431" y="0"/>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22" name="Freeform 22"/>
          <p:cNvSpPr/>
          <p:nvPr/>
        </p:nvSpPr>
        <p:spPr>
          <a:xfrm flipH="1" flipV="1">
            <a:off x="17638239" y="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cstate="print">
              <a:extLst>
                <a:ext uri="{96DAC541-7B7A-43D3-8B79-37D633B846F1}">
                  <asvg:svgBlip xmlns:asvg="http://schemas.microsoft.com/office/drawing/2016/SVG/main" r:embed="rId9"/>
                </a:ext>
              </a:extLst>
            </a:blip>
            <a:stretch>
              <a:fillRect/>
            </a:stretch>
          </a:blipFill>
        </p:spPr>
      </p:sp>
      <p:sp>
        <p:nvSpPr>
          <p:cNvPr id="23" name="Freeform 23"/>
          <p:cNvSpPr/>
          <p:nvPr/>
        </p:nvSpPr>
        <p:spPr>
          <a:xfrm rot="-5400000">
            <a:off x="14386813"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sp>
      <p:sp>
        <p:nvSpPr>
          <p:cNvPr id="24" name="Freeform 24"/>
          <p:cNvSpPr/>
          <p:nvPr/>
        </p:nvSpPr>
        <p:spPr>
          <a:xfrm rot="-5400000">
            <a:off x="15470622"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sp>
      <p:sp>
        <p:nvSpPr>
          <p:cNvPr id="25" name="Freeform 25"/>
          <p:cNvSpPr/>
          <p:nvPr/>
        </p:nvSpPr>
        <p:spPr>
          <a:xfrm>
            <a:off x="16554431" y="2167618"/>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sp>
      <p:sp>
        <p:nvSpPr>
          <p:cNvPr id="26" name="Freeform 26"/>
          <p:cNvSpPr/>
          <p:nvPr/>
        </p:nvSpPr>
        <p:spPr>
          <a:xfrm rot="5400000">
            <a:off x="17638239"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p:spPr>
      </p:sp>
      <p:sp>
        <p:nvSpPr>
          <p:cNvPr id="27" name="Freeform 27"/>
          <p:cNvSpPr/>
          <p:nvPr/>
        </p:nvSpPr>
        <p:spPr>
          <a:xfrm rot="5400000" flipH="1" flipV="1">
            <a:off x="17638239" y="216761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28" name="Freeform 28"/>
          <p:cNvSpPr/>
          <p:nvPr/>
        </p:nvSpPr>
        <p:spPr>
          <a:xfrm rot="5400000" flipH="1" flipV="1">
            <a:off x="16554431" y="4433486"/>
            <a:ext cx="1083809" cy="1083809"/>
          </a:xfrm>
          <a:custGeom>
            <a:avLst/>
            <a:gdLst/>
            <a:ahLst/>
            <a:cxnLst/>
            <a:rect l="l" t="t" r="r" b="b"/>
            <a:pathLst>
              <a:path w="1083809" h="1083809">
                <a:moveTo>
                  <a:pt x="1083808" y="1083809"/>
                </a:moveTo>
                <a:lnTo>
                  <a:pt x="0" y="1083809"/>
                </a:lnTo>
                <a:lnTo>
                  <a:pt x="0" y="0"/>
                </a:lnTo>
                <a:lnTo>
                  <a:pt x="1083808" y="0"/>
                </a:lnTo>
                <a:lnTo>
                  <a:pt x="1083808" y="1083809"/>
                </a:lnTo>
                <a:close/>
              </a:path>
            </a:pathLst>
          </a:custGeom>
          <a:blipFill>
            <a:blip r:embed="rId8" cstate="print">
              <a:extLst>
                <a:ext uri="{96DAC541-7B7A-43D3-8B79-37D633B846F1}">
                  <asvg:svgBlip xmlns:asvg="http://schemas.microsoft.com/office/drawing/2016/SVG/main" r:embed="rId9"/>
                </a:ext>
              </a:extLst>
            </a:blip>
            <a:stretch>
              <a:fillRect/>
            </a:stretch>
          </a:blipFill>
        </p:spPr>
      </p:sp>
      <p:grpSp>
        <p:nvGrpSpPr>
          <p:cNvPr id="29" name="Group 29"/>
          <p:cNvGrpSpPr/>
          <p:nvPr/>
        </p:nvGrpSpPr>
        <p:grpSpPr>
          <a:xfrm rot="2700000">
            <a:off x="-1376391" y="-3093321"/>
            <a:ext cx="7415398" cy="3565095"/>
            <a:chOff x="0" y="0"/>
            <a:chExt cx="660400" cy="317500"/>
          </a:xfrm>
        </p:grpSpPr>
        <p:sp>
          <p:nvSpPr>
            <p:cNvPr id="30" name="Freeform 3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1" name="TextBox 31"/>
            <p:cNvSpPr txBox="1"/>
            <p:nvPr/>
          </p:nvSpPr>
          <p:spPr>
            <a:xfrm>
              <a:off x="0" y="136525"/>
              <a:ext cx="660400" cy="180975"/>
            </a:xfrm>
            <a:prstGeom prst="rect">
              <a:avLst/>
            </a:prstGeom>
          </p:spPr>
          <p:txBody>
            <a:bodyPr lIns="50800" tIns="50800" rIns="50800" bIns="50800" rtlCol="0" anchor="ctr"/>
            <a:lstStyle/>
            <a:p>
              <a:pPr algn="ctr">
                <a:lnSpc>
                  <a:spcPts val="2553"/>
                </a:lnSpc>
              </a:pPr>
              <a:endParaRPr/>
            </a:p>
          </p:txBody>
        </p:sp>
      </p:grpSp>
      <p:sp>
        <p:nvSpPr>
          <p:cNvPr id="32" name="AutoShape 32"/>
          <p:cNvSpPr/>
          <p:nvPr/>
        </p:nvSpPr>
        <p:spPr>
          <a:xfrm>
            <a:off x="-1839005" y="-2273771"/>
            <a:ext cx="5185216" cy="5132702"/>
          </a:xfrm>
          <a:prstGeom prst="line">
            <a:avLst/>
          </a:prstGeom>
          <a:ln w="28575" cap="flat">
            <a:solidFill>
              <a:srgbClr val="545454"/>
            </a:solidFill>
            <a:prstDash val="solid"/>
            <a:headEnd type="none" w="sm" len="sm"/>
            <a:tailEnd type="none" w="sm" len="sm"/>
          </a:ln>
        </p:spPr>
      </p:sp>
      <p:sp>
        <p:nvSpPr>
          <p:cNvPr id="33" name="AutoShape 33"/>
          <p:cNvSpPr/>
          <p:nvPr/>
        </p:nvSpPr>
        <p:spPr>
          <a:xfrm>
            <a:off x="-2052951" y="-1961095"/>
            <a:ext cx="5038853" cy="5038853"/>
          </a:xfrm>
          <a:prstGeom prst="line">
            <a:avLst/>
          </a:prstGeom>
          <a:ln w="28575" cap="flat">
            <a:solidFill>
              <a:srgbClr val="545454"/>
            </a:solidFill>
            <a:prstDash val="solid"/>
            <a:headEnd type="none" w="sm" len="sm"/>
            <a:tailEnd type="none" w="sm" len="sm"/>
          </a:ln>
        </p:spPr>
      </p:sp>
      <p:sp>
        <p:nvSpPr>
          <p:cNvPr id="34" name="AutoShape 34"/>
          <p:cNvSpPr/>
          <p:nvPr/>
        </p:nvSpPr>
        <p:spPr>
          <a:xfrm>
            <a:off x="-2232553" y="-1602625"/>
            <a:ext cx="4867141" cy="4867141"/>
          </a:xfrm>
          <a:prstGeom prst="line">
            <a:avLst/>
          </a:prstGeom>
          <a:ln w="28575" cap="flat">
            <a:solidFill>
              <a:srgbClr val="545454"/>
            </a:solidFill>
            <a:prstDash val="solid"/>
            <a:headEnd type="none" w="sm" len="sm"/>
            <a:tailEnd type="none" w="sm" len="sm"/>
          </a:ln>
        </p:spPr>
      </p:sp>
      <p:sp>
        <p:nvSpPr>
          <p:cNvPr id="35" name="AutoShape 35"/>
          <p:cNvSpPr/>
          <p:nvPr/>
        </p:nvSpPr>
        <p:spPr>
          <a:xfrm>
            <a:off x="-2359208" y="-1216357"/>
            <a:ext cx="4690515" cy="4690515"/>
          </a:xfrm>
          <a:prstGeom prst="line">
            <a:avLst/>
          </a:prstGeom>
          <a:ln w="28575" cap="flat">
            <a:solidFill>
              <a:srgbClr val="545454"/>
            </a:solidFill>
            <a:prstDash val="solid"/>
            <a:headEnd type="none" w="sm" len="sm"/>
            <a:tailEnd type="none" w="sm" len="sm"/>
          </a:ln>
        </p:spPr>
      </p:sp>
      <p:sp>
        <p:nvSpPr>
          <p:cNvPr id="36" name="AutoShape 36"/>
          <p:cNvSpPr/>
          <p:nvPr/>
        </p:nvSpPr>
        <p:spPr>
          <a:xfrm>
            <a:off x="-2503062" y="-776680"/>
            <a:ext cx="4347674" cy="4347674"/>
          </a:xfrm>
          <a:prstGeom prst="line">
            <a:avLst/>
          </a:prstGeom>
          <a:ln w="28575" cap="flat">
            <a:solidFill>
              <a:srgbClr val="545454"/>
            </a:solidFill>
            <a:prstDash val="solid"/>
            <a:headEnd type="none" w="sm" len="sm"/>
            <a:tailEnd type="none" w="sm" len="sm"/>
          </a:ln>
        </p:spPr>
      </p:sp>
      <p:sp>
        <p:nvSpPr>
          <p:cNvPr id="37" name="AutoShape 37"/>
          <p:cNvSpPr/>
          <p:nvPr/>
        </p:nvSpPr>
        <p:spPr>
          <a:xfrm>
            <a:off x="-2623881" y="-332957"/>
            <a:ext cx="3963599" cy="3985594"/>
          </a:xfrm>
          <a:prstGeom prst="line">
            <a:avLst/>
          </a:prstGeom>
          <a:ln w="28575" cap="flat">
            <a:solidFill>
              <a:srgbClr val="545454"/>
            </a:solidFill>
            <a:prstDash val="solid"/>
            <a:headEnd type="none" w="sm" len="sm"/>
            <a:tailEnd type="none" w="sm" len="sm"/>
          </a:ln>
        </p:spPr>
      </p:sp>
      <p:sp>
        <p:nvSpPr>
          <p:cNvPr id="38" name="AutoShape 38"/>
          <p:cNvSpPr/>
          <p:nvPr/>
        </p:nvSpPr>
        <p:spPr>
          <a:xfrm>
            <a:off x="-2598114" y="228677"/>
            <a:ext cx="3377485" cy="3360058"/>
          </a:xfrm>
          <a:prstGeom prst="line">
            <a:avLst/>
          </a:prstGeom>
          <a:ln w="28575" cap="flat">
            <a:solidFill>
              <a:srgbClr val="545454"/>
            </a:solidFill>
            <a:prstDash val="solid"/>
            <a:headEnd type="none" w="sm" len="sm"/>
            <a:tailEnd type="none" w="sm" len="sm"/>
          </a:ln>
        </p:spPr>
      </p:sp>
      <p:sp>
        <p:nvSpPr>
          <p:cNvPr id="39" name="AutoShape 39"/>
          <p:cNvSpPr/>
          <p:nvPr/>
        </p:nvSpPr>
        <p:spPr>
          <a:xfrm>
            <a:off x="-2509797" y="905760"/>
            <a:ext cx="2628598" cy="2671969"/>
          </a:xfrm>
          <a:prstGeom prst="line">
            <a:avLst/>
          </a:prstGeom>
          <a:ln w="28575" cap="flat">
            <a:solidFill>
              <a:srgbClr val="545454"/>
            </a:solidFill>
            <a:prstDash val="solid"/>
            <a:headEnd type="none" w="sm" len="sm"/>
            <a:tailEnd type="none" w="sm" len="sm"/>
          </a:ln>
        </p:spPr>
      </p:sp>
      <p:sp>
        <p:nvSpPr>
          <p:cNvPr id="41" name="TextBox 40">
            <a:extLst>
              <a:ext uri="{FF2B5EF4-FFF2-40B4-BE49-F238E27FC236}">
                <a16:creationId xmlns:a16="http://schemas.microsoft.com/office/drawing/2014/main" id="{F0CA61E3-4E78-4A39-4302-7693095AF3D5}"/>
              </a:ext>
            </a:extLst>
          </p:cNvPr>
          <p:cNvSpPr txBox="1"/>
          <p:nvPr/>
        </p:nvSpPr>
        <p:spPr>
          <a:xfrm>
            <a:off x="6816742" y="1997352"/>
            <a:ext cx="11905306" cy="369332"/>
          </a:xfrm>
          <a:prstGeom prst="rect">
            <a:avLst/>
          </a:prstGeom>
          <a:noFill/>
        </p:spPr>
        <p:txBody>
          <a:bodyPr wrap="square">
            <a:spAutoFit/>
          </a:bodyPr>
          <a:lstStyle/>
          <a:p>
            <a:r>
              <a:rPr lang="en-US" b="1" dirty="0"/>
              <a:t>BIBLOGRAPHY</a:t>
            </a:r>
          </a:p>
        </p:txBody>
      </p:sp>
      <p:sp>
        <p:nvSpPr>
          <p:cNvPr id="43" name="TextBox 42">
            <a:extLst>
              <a:ext uri="{FF2B5EF4-FFF2-40B4-BE49-F238E27FC236}">
                <a16:creationId xmlns:a16="http://schemas.microsoft.com/office/drawing/2014/main" id="{E855A09A-CAB8-497D-53DE-ACECEA03FE21}"/>
              </a:ext>
            </a:extLst>
          </p:cNvPr>
          <p:cNvSpPr txBox="1"/>
          <p:nvPr/>
        </p:nvSpPr>
        <p:spPr>
          <a:xfrm>
            <a:off x="3415116" y="2585818"/>
            <a:ext cx="13216368" cy="5078313"/>
          </a:xfrm>
          <a:prstGeom prst="rect">
            <a:avLst/>
          </a:prstGeom>
          <a:noFill/>
        </p:spPr>
        <p:txBody>
          <a:bodyPr wrap="square">
            <a:spAutoFit/>
          </a:bodyPr>
          <a:lstStyle/>
          <a:p>
            <a:r>
              <a:rPr lang="en-US" dirty="0"/>
              <a:t>https://www.rarebeauty.com/</a:t>
            </a:r>
          </a:p>
          <a:p>
            <a:r>
              <a:rPr lang="en-US" dirty="0"/>
              <a:t>https://m.bobbibrown.in/</a:t>
            </a:r>
          </a:p>
          <a:p>
            <a:r>
              <a:rPr lang="en-US" dirty="0"/>
              <a:t>https://www.lookfantastic.com/brands/bobbi-brown.list</a:t>
            </a:r>
          </a:p>
          <a:p>
            <a:r>
              <a:rPr lang="en-US" dirty="0"/>
              <a:t>https://en.m.wikipedia.org/wiki/Rare_Beauty</a:t>
            </a:r>
          </a:p>
          <a:p>
            <a:r>
              <a:rPr lang="en-US" dirty="0"/>
              <a:t>https://en.m.wikipedia.org/wiki/Bobby_Brown</a:t>
            </a:r>
          </a:p>
          <a:p>
            <a:r>
              <a:rPr lang="en-US" dirty="0"/>
              <a:t>https://hbr.org/2014/10/bobbi-brown</a:t>
            </a:r>
          </a:p>
          <a:p>
            <a:r>
              <a:rPr lang="en-US" u="sng" dirty="0">
                <a:hlinkClick r:id="rId10">
                  <a:extLst>
                    <a:ext uri="{A12FA001-AC4F-418D-AE19-62706E023703}">
                      <ahyp:hlinkClr xmlns:ahyp="http://schemas.microsoft.com/office/drawing/2018/hyperlinkcolor" val="tx"/>
                    </a:ext>
                  </a:extLst>
                </a:hlinkClick>
              </a:rPr>
              <a:t>https://www.vogue.in/topics/bobbi-brown</a:t>
            </a:r>
            <a:endParaRPr lang="en-US" u="sng" dirty="0"/>
          </a:p>
          <a:p>
            <a:endParaRPr lang="en-US" u="sng" dirty="0"/>
          </a:p>
          <a:p>
            <a:pPr lvl="8"/>
            <a:r>
              <a:rPr lang="en-US" b="1" dirty="0"/>
              <a:t>REFERENCE</a:t>
            </a:r>
          </a:p>
          <a:p>
            <a:pPr lvl="8"/>
            <a:endParaRPr lang="en-US" dirty="0"/>
          </a:p>
          <a:p>
            <a:r>
              <a:rPr lang="en-US" dirty="0"/>
              <a:t>https://www.thepeacockmagazine.com/bobbi-brown</a:t>
            </a:r>
          </a:p>
          <a:p>
            <a:r>
              <a:rPr lang="en-US" dirty="0"/>
              <a:t>https://www.forbes.com/sites/valentinadidonato/2021/07/11/makeup-legend-bobbi-brown-stages-her-ownbeauty-evolution/?sh=9d4af34ec5db</a:t>
            </a:r>
          </a:p>
          <a:p>
            <a:r>
              <a:rPr lang="en-US" dirty="0"/>
              <a:t>https://www.photobookmagazine.com/features/spring-beauty-launches-rare-beauty</a:t>
            </a:r>
          </a:p>
          <a:p>
            <a:r>
              <a:rPr lang="en-US" dirty="0"/>
              <a:t>https://www.vogue.in/content/exclusive-selena-gomez-brings-rare-beauty-to-india-vogue-chats-aboutinclusivity-and-self-acceptance-through-beauty</a:t>
            </a:r>
          </a:p>
          <a:p>
            <a:r>
              <a:rPr lang="en-US" dirty="0"/>
              <a:t>https://www.fastcompany.com/90951624/selena-gomez-rare-beauty-cosmetics-industry-juggernaut-gen-z</a:t>
            </a:r>
          </a:p>
          <a:p>
            <a:r>
              <a:rPr lang="en-US" dirty="0"/>
              <a:t>https://www.elle.com/beauty/makeup-skin-care/a46084426/selena-gomez-rare-beauty-find-comfort-bodycollection-interview/</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rot="-445335">
            <a:off x="2132819" y="7912280"/>
            <a:ext cx="7315200" cy="2194560"/>
          </a:xfrm>
          <a:custGeom>
            <a:avLst/>
            <a:gdLst/>
            <a:ahLst/>
            <a:cxnLst/>
            <a:rect l="l" t="t" r="r" b="b"/>
            <a:pathLst>
              <a:path w="7315200" h="2194560">
                <a:moveTo>
                  <a:pt x="0" y="0"/>
                </a:moveTo>
                <a:lnTo>
                  <a:pt x="7315200" y="0"/>
                </a:lnTo>
                <a:lnTo>
                  <a:pt x="7315200" y="2194560"/>
                </a:lnTo>
                <a:lnTo>
                  <a:pt x="0" y="2194560"/>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676290" y="-1652763"/>
            <a:ext cx="12820615" cy="128206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5C61"/>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77088" y="1028700"/>
            <a:ext cx="7980860" cy="798086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C6A7"/>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811554" y="0"/>
            <a:ext cx="3504683" cy="1543050"/>
            <a:chOff x="0" y="0"/>
            <a:chExt cx="923044" cy="406400"/>
          </a:xfrm>
        </p:grpSpPr>
        <p:sp>
          <p:nvSpPr>
            <p:cNvPr id="10" name="Freeform 10"/>
            <p:cNvSpPr/>
            <p:nvPr/>
          </p:nvSpPr>
          <p:spPr>
            <a:xfrm>
              <a:off x="0" y="0"/>
              <a:ext cx="923044" cy="406400"/>
            </a:xfrm>
            <a:custGeom>
              <a:avLst/>
              <a:gdLst/>
              <a:ahLst/>
              <a:cxnLst/>
              <a:rect l="l" t="t" r="r" b="b"/>
              <a:pathLst>
                <a:path w="923044" h="406400">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59291B"/>
            </a:solidFill>
          </p:spPr>
        </p:sp>
        <p:sp>
          <p:nvSpPr>
            <p:cNvPr id="11" name="TextBox 11"/>
            <p:cNvSpPr txBox="1"/>
            <p:nvPr/>
          </p:nvSpPr>
          <p:spPr>
            <a:xfrm>
              <a:off x="0" y="-38100"/>
              <a:ext cx="923044" cy="444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28047" y="2410203"/>
            <a:ext cx="5201302" cy="4846955"/>
          </a:xfrm>
          <a:custGeom>
            <a:avLst/>
            <a:gdLst/>
            <a:ahLst/>
            <a:cxnLst/>
            <a:rect l="l" t="t" r="r" b="b"/>
            <a:pathLst>
              <a:path w="5201302" h="4846955">
                <a:moveTo>
                  <a:pt x="0" y="0"/>
                </a:moveTo>
                <a:lnTo>
                  <a:pt x="5201302" y="0"/>
                </a:lnTo>
                <a:lnTo>
                  <a:pt x="5201302" y="4846955"/>
                </a:lnTo>
                <a:lnTo>
                  <a:pt x="0" y="4846955"/>
                </a:lnTo>
                <a:lnTo>
                  <a:pt x="0" y="0"/>
                </a:lnTo>
                <a:close/>
              </a:path>
            </a:pathLst>
          </a:custGeom>
          <a:blipFill>
            <a:blip r:embed="rId4" cstate="print"/>
            <a:stretch>
              <a:fillRect/>
            </a:stretch>
          </a:blipFill>
        </p:spPr>
      </p:sp>
      <p:sp>
        <p:nvSpPr>
          <p:cNvPr id="13" name="TextBox 13"/>
          <p:cNvSpPr txBox="1"/>
          <p:nvPr/>
        </p:nvSpPr>
        <p:spPr>
          <a:xfrm>
            <a:off x="7669614" y="3106042"/>
            <a:ext cx="9589686" cy="5257850"/>
          </a:xfrm>
          <a:prstGeom prst="rect">
            <a:avLst/>
          </a:prstGeom>
        </p:spPr>
        <p:txBody>
          <a:bodyPr lIns="0" tIns="0" rIns="0" bIns="0" rtlCol="0" anchor="t">
            <a:spAutoFit/>
          </a:bodyPr>
          <a:lstStyle/>
          <a:p>
            <a:pPr algn="l">
              <a:lnSpc>
                <a:spcPts val="4127"/>
              </a:lnSpc>
              <a:spcBef>
                <a:spcPct val="0"/>
              </a:spcBef>
            </a:pPr>
            <a:r>
              <a:rPr lang="en-US" sz="4127" u="none" strike="noStrike" dirty="0">
                <a:solidFill>
                  <a:srgbClr val="6B002A"/>
                </a:solidFill>
                <a:latin typeface="Playfair Display 2 Bold"/>
              </a:rPr>
              <a:t>STUDIO FIX FLUID SPF 15: </a:t>
            </a:r>
          </a:p>
          <a:p>
            <a:pPr algn="l">
              <a:lnSpc>
                <a:spcPts val="4127"/>
              </a:lnSpc>
              <a:spcBef>
                <a:spcPct val="0"/>
              </a:spcBef>
            </a:pPr>
            <a:endParaRPr lang="en-US" sz="4127" u="none" strike="noStrike" dirty="0">
              <a:solidFill>
                <a:srgbClr val="6B002A"/>
              </a:solidFill>
              <a:latin typeface="Playfair Display 2 Bold"/>
            </a:endParaRPr>
          </a:p>
          <a:p>
            <a:pPr algn="l">
              <a:lnSpc>
                <a:spcPts val="4127"/>
              </a:lnSpc>
              <a:spcBef>
                <a:spcPct val="0"/>
              </a:spcBef>
            </a:pPr>
            <a:endParaRPr lang="en-US" sz="4127" u="none" strike="noStrike" dirty="0">
              <a:solidFill>
                <a:srgbClr val="6B002A"/>
              </a:solidFill>
              <a:latin typeface="Playfair Display 2 Bold"/>
            </a:endParaRPr>
          </a:p>
          <a:p>
            <a:pPr marL="891055" lvl="1" indent="-445527" algn="l">
              <a:lnSpc>
                <a:spcPts val="4127"/>
              </a:lnSpc>
              <a:spcBef>
                <a:spcPct val="0"/>
              </a:spcBef>
              <a:buFont typeface="Arial"/>
              <a:buChar char="•"/>
            </a:pPr>
            <a:r>
              <a:rPr lang="en-US" sz="4127" u="none" strike="noStrike" dirty="0">
                <a:solidFill>
                  <a:srgbClr val="6B002A"/>
                </a:solidFill>
                <a:latin typeface="Playfair Display 2 Bold"/>
              </a:rPr>
              <a:t>Multitasking liquid foundation.</a:t>
            </a:r>
          </a:p>
          <a:p>
            <a:pPr marL="445528" lvl="1" algn="l">
              <a:lnSpc>
                <a:spcPts val="4127"/>
              </a:lnSpc>
              <a:spcBef>
                <a:spcPct val="0"/>
              </a:spcBef>
            </a:pPr>
            <a:endParaRPr lang="en-US" sz="4127" u="none" strike="noStrike" dirty="0">
              <a:solidFill>
                <a:srgbClr val="6B002A"/>
              </a:solidFill>
              <a:latin typeface="Playfair Display 2 Bold"/>
            </a:endParaRPr>
          </a:p>
          <a:p>
            <a:pPr marL="891055" lvl="1" indent="-445527" algn="l">
              <a:lnSpc>
                <a:spcPts val="4127"/>
              </a:lnSpc>
              <a:spcBef>
                <a:spcPct val="0"/>
              </a:spcBef>
              <a:buFont typeface="Arial"/>
              <a:buChar char="•"/>
            </a:pPr>
            <a:r>
              <a:rPr lang="en-US" sz="4127" dirty="0">
                <a:solidFill>
                  <a:srgbClr val="6B002A"/>
                </a:solidFill>
                <a:latin typeface="Playfair Display 2 Bold"/>
              </a:rPr>
              <a:t>M</a:t>
            </a:r>
            <a:r>
              <a:rPr lang="en-US" sz="4127" u="none" strike="noStrike" dirty="0">
                <a:solidFill>
                  <a:srgbClr val="6B002A"/>
                </a:solidFill>
                <a:latin typeface="Playfair Display 2 Bold"/>
              </a:rPr>
              <a:t>edium-to-full  coverage.</a:t>
            </a:r>
          </a:p>
          <a:p>
            <a:pPr marL="445528" lvl="1" algn="l">
              <a:lnSpc>
                <a:spcPts val="4127"/>
              </a:lnSpc>
              <a:spcBef>
                <a:spcPct val="0"/>
              </a:spcBef>
            </a:pPr>
            <a:r>
              <a:rPr lang="en-US" sz="4127" u="none" strike="noStrike" dirty="0">
                <a:solidFill>
                  <a:srgbClr val="6B002A"/>
                </a:solidFill>
                <a:latin typeface="Playfair Display 2 Bold"/>
              </a:rPr>
              <a:t> </a:t>
            </a:r>
          </a:p>
          <a:p>
            <a:pPr marL="891055" lvl="1" indent="-445527" algn="l">
              <a:lnSpc>
                <a:spcPts val="4127"/>
              </a:lnSpc>
              <a:spcBef>
                <a:spcPct val="0"/>
              </a:spcBef>
              <a:buFont typeface="Arial"/>
              <a:buChar char="•"/>
            </a:pPr>
            <a:r>
              <a:rPr lang="en-US" sz="4127" u="none" strike="noStrike" dirty="0">
                <a:solidFill>
                  <a:srgbClr val="6B002A"/>
                </a:solidFill>
                <a:latin typeface="Playfair Display 2 Bold"/>
              </a:rPr>
              <a:t>Lasts </a:t>
            </a:r>
            <a:r>
              <a:rPr lang="en-US" sz="4127" u="none" strike="noStrike" dirty="0" err="1">
                <a:solidFill>
                  <a:srgbClr val="6B002A"/>
                </a:solidFill>
                <a:latin typeface="Playfair Display 2 Bold"/>
              </a:rPr>
              <a:t>upto</a:t>
            </a:r>
            <a:r>
              <a:rPr lang="en-US" sz="4127" u="none" strike="noStrike" dirty="0">
                <a:solidFill>
                  <a:srgbClr val="6B002A"/>
                </a:solidFill>
                <a:latin typeface="Playfair Display 2 Bold"/>
              </a:rPr>
              <a:t>  24 hours.</a:t>
            </a:r>
          </a:p>
          <a:p>
            <a:pPr marL="445528" lvl="1" algn="l">
              <a:lnSpc>
                <a:spcPts val="4127"/>
              </a:lnSpc>
              <a:spcBef>
                <a:spcPct val="0"/>
              </a:spcBef>
            </a:pPr>
            <a:endParaRPr lang="en-US" sz="4127" u="none" strike="noStrike" dirty="0">
              <a:solidFill>
                <a:srgbClr val="6B002A"/>
              </a:solidFill>
              <a:latin typeface="Playfair Display 2 Bold"/>
            </a:endParaRPr>
          </a:p>
          <a:p>
            <a:pPr marL="891055" lvl="1" indent="-445527" algn="l">
              <a:lnSpc>
                <a:spcPts val="4127"/>
              </a:lnSpc>
              <a:spcBef>
                <a:spcPct val="0"/>
              </a:spcBef>
              <a:buFont typeface="Arial"/>
              <a:buChar char="•"/>
            </a:pPr>
            <a:r>
              <a:rPr lang="en-US" sz="4127" dirty="0">
                <a:solidFill>
                  <a:srgbClr val="6B002A"/>
                </a:solidFill>
                <a:latin typeface="Playfair Display 2 Bold"/>
              </a:rPr>
              <a:t>A</a:t>
            </a:r>
            <a:r>
              <a:rPr lang="en-US" sz="4127" u="none" strike="noStrike" dirty="0">
                <a:solidFill>
                  <a:srgbClr val="6B002A"/>
                </a:solidFill>
                <a:latin typeface="Playfair Display 2 Bold"/>
              </a:rPr>
              <a:t>vailable in 63 shades.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CAB98"/>
        </a:solidFill>
        <a:effectLst/>
      </p:bgPr>
    </p:bg>
    <p:spTree>
      <p:nvGrpSpPr>
        <p:cNvPr id="1" name=""/>
        <p:cNvGrpSpPr/>
        <p:nvPr/>
      </p:nvGrpSpPr>
      <p:grpSpPr>
        <a:xfrm>
          <a:off x="0" y="0"/>
          <a:ext cx="0" cy="0"/>
          <a:chOff x="0" y="0"/>
          <a:chExt cx="0" cy="0"/>
        </a:xfrm>
      </p:grpSpPr>
      <p:sp>
        <p:nvSpPr>
          <p:cNvPr id="2" name="Freeform 2"/>
          <p:cNvSpPr/>
          <p:nvPr/>
        </p:nvSpPr>
        <p:spPr>
          <a:xfrm rot="-445335">
            <a:off x="2132819" y="7912280"/>
            <a:ext cx="7315200" cy="2194560"/>
          </a:xfrm>
          <a:custGeom>
            <a:avLst/>
            <a:gdLst/>
            <a:ahLst/>
            <a:cxnLst/>
            <a:rect l="l" t="t" r="r" b="b"/>
            <a:pathLst>
              <a:path w="7315200" h="2194560">
                <a:moveTo>
                  <a:pt x="0" y="0"/>
                </a:moveTo>
                <a:lnTo>
                  <a:pt x="7315200" y="0"/>
                </a:lnTo>
                <a:lnTo>
                  <a:pt x="7315200" y="2194560"/>
                </a:lnTo>
                <a:lnTo>
                  <a:pt x="0" y="2194560"/>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676290" y="-1652763"/>
            <a:ext cx="12820615" cy="128206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5C61"/>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77088" y="1028700"/>
            <a:ext cx="7980860" cy="798086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C6A7"/>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811554" y="0"/>
            <a:ext cx="3504683" cy="1543050"/>
            <a:chOff x="0" y="0"/>
            <a:chExt cx="923044" cy="406400"/>
          </a:xfrm>
        </p:grpSpPr>
        <p:sp>
          <p:nvSpPr>
            <p:cNvPr id="10" name="Freeform 10"/>
            <p:cNvSpPr/>
            <p:nvPr/>
          </p:nvSpPr>
          <p:spPr>
            <a:xfrm>
              <a:off x="0" y="0"/>
              <a:ext cx="923044" cy="406400"/>
            </a:xfrm>
            <a:custGeom>
              <a:avLst/>
              <a:gdLst/>
              <a:ahLst/>
              <a:cxnLst/>
              <a:rect l="l" t="t" r="r" b="b"/>
              <a:pathLst>
                <a:path w="923044" h="406400">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59291B"/>
            </a:solidFill>
          </p:spPr>
        </p:sp>
        <p:sp>
          <p:nvSpPr>
            <p:cNvPr id="11" name="TextBox 11"/>
            <p:cNvSpPr txBox="1"/>
            <p:nvPr/>
          </p:nvSpPr>
          <p:spPr>
            <a:xfrm>
              <a:off x="0" y="-38100"/>
              <a:ext cx="923044" cy="444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848907" y="2757348"/>
            <a:ext cx="3688444" cy="4523564"/>
          </a:xfrm>
          <a:custGeom>
            <a:avLst/>
            <a:gdLst/>
            <a:ahLst/>
            <a:cxnLst/>
            <a:rect l="l" t="t" r="r" b="b"/>
            <a:pathLst>
              <a:path w="3688444" h="4523564">
                <a:moveTo>
                  <a:pt x="0" y="0"/>
                </a:moveTo>
                <a:lnTo>
                  <a:pt x="3688444" y="0"/>
                </a:lnTo>
                <a:lnTo>
                  <a:pt x="3688444" y="4523564"/>
                </a:lnTo>
                <a:lnTo>
                  <a:pt x="0" y="4523564"/>
                </a:lnTo>
                <a:lnTo>
                  <a:pt x="0" y="0"/>
                </a:lnTo>
                <a:close/>
              </a:path>
            </a:pathLst>
          </a:custGeom>
          <a:blipFill>
            <a:blip r:embed="rId4" cstate="print"/>
            <a:stretch>
              <a:fillRect/>
            </a:stretch>
          </a:blipFill>
        </p:spPr>
      </p:sp>
      <p:sp>
        <p:nvSpPr>
          <p:cNvPr id="13" name="TextBox 13"/>
          <p:cNvSpPr txBox="1"/>
          <p:nvPr/>
        </p:nvSpPr>
        <p:spPr>
          <a:xfrm>
            <a:off x="8116048" y="2267444"/>
            <a:ext cx="9448395" cy="6668492"/>
          </a:xfrm>
          <a:prstGeom prst="rect">
            <a:avLst/>
          </a:prstGeom>
        </p:spPr>
        <p:txBody>
          <a:bodyPr lIns="0" tIns="0" rIns="0" bIns="0" rtlCol="0" anchor="t">
            <a:spAutoFit/>
          </a:bodyPr>
          <a:lstStyle/>
          <a:p>
            <a:pPr algn="l">
              <a:lnSpc>
                <a:spcPts val="4043"/>
              </a:lnSpc>
              <a:spcBef>
                <a:spcPct val="0"/>
              </a:spcBef>
            </a:pPr>
            <a:r>
              <a:rPr lang="en-US" sz="4043" u="none" strike="noStrike" dirty="0">
                <a:solidFill>
                  <a:srgbClr val="6B002A"/>
                </a:solidFill>
                <a:latin typeface="Playfair Display 2 Bold"/>
              </a:rPr>
              <a:t>M.A.C LIPSTICK:</a:t>
            </a:r>
          </a:p>
          <a:p>
            <a:pPr algn="l">
              <a:lnSpc>
                <a:spcPts val="4043"/>
              </a:lnSpc>
              <a:spcBef>
                <a:spcPct val="0"/>
              </a:spcBef>
            </a:pPr>
            <a:endParaRPr lang="en-US" sz="4043" u="none" strike="noStrike" dirty="0">
              <a:solidFill>
                <a:srgbClr val="6B002A"/>
              </a:solidFill>
              <a:latin typeface="Playfair Display 2 Bold"/>
            </a:endParaRPr>
          </a:p>
          <a:p>
            <a:pPr marL="872923" lvl="1" indent="-436462" algn="l">
              <a:lnSpc>
                <a:spcPts val="4043"/>
              </a:lnSpc>
              <a:spcBef>
                <a:spcPct val="0"/>
              </a:spcBef>
              <a:buFont typeface="Arial"/>
              <a:buChar char="•"/>
            </a:pPr>
            <a:r>
              <a:rPr lang="en-US" sz="4043" u="none" strike="noStrike" dirty="0">
                <a:solidFill>
                  <a:srgbClr val="6B002A"/>
                </a:solidFill>
                <a:latin typeface="Playfair Display 2 Bold"/>
              </a:rPr>
              <a:t>M·A·C matte Lipstick- </a:t>
            </a:r>
            <a:r>
              <a:rPr lang="en-US" sz="4043" dirty="0">
                <a:solidFill>
                  <a:srgbClr val="6B002A"/>
                </a:solidFill>
                <a:latin typeface="Playfair Display 2 Bold"/>
              </a:rPr>
              <a:t>T</a:t>
            </a:r>
            <a:r>
              <a:rPr lang="en-US" sz="4043" u="none" strike="noStrike" dirty="0">
                <a:solidFill>
                  <a:srgbClr val="6B002A"/>
                </a:solidFill>
                <a:latin typeface="Playfair Display 2 Bold"/>
              </a:rPr>
              <a:t>he iconic product. </a:t>
            </a:r>
          </a:p>
          <a:p>
            <a:pPr marL="436461" lvl="1" algn="l">
              <a:lnSpc>
                <a:spcPts val="4043"/>
              </a:lnSpc>
              <a:spcBef>
                <a:spcPct val="0"/>
              </a:spcBef>
            </a:pPr>
            <a:endParaRPr lang="en-US" sz="4043" dirty="0">
              <a:solidFill>
                <a:srgbClr val="6B002A"/>
              </a:solidFill>
              <a:latin typeface="Playfair Display 2 Bold"/>
            </a:endParaRPr>
          </a:p>
          <a:p>
            <a:pPr marL="436461" lvl="1" algn="l">
              <a:lnSpc>
                <a:spcPts val="4043"/>
              </a:lnSpc>
              <a:spcBef>
                <a:spcPct val="0"/>
              </a:spcBef>
            </a:pPr>
            <a:endParaRPr lang="en-US" sz="4043" u="none" strike="noStrike" dirty="0">
              <a:solidFill>
                <a:srgbClr val="6B002A"/>
              </a:solidFill>
              <a:latin typeface="Playfair Display 2 Bold"/>
            </a:endParaRPr>
          </a:p>
          <a:p>
            <a:pPr marL="872923" lvl="1" indent="-436462" algn="l">
              <a:lnSpc>
                <a:spcPts val="4043"/>
              </a:lnSpc>
              <a:spcBef>
                <a:spcPct val="0"/>
              </a:spcBef>
              <a:buFont typeface="Arial"/>
              <a:buChar char="•"/>
            </a:pPr>
            <a:r>
              <a:rPr lang="en-US" sz="4043" u="none" strike="noStrike" dirty="0">
                <a:solidFill>
                  <a:srgbClr val="6B002A"/>
                </a:solidFill>
                <a:latin typeface="Playfair Display 2 Bold"/>
              </a:rPr>
              <a:t>Best-selling product from M·A·C.</a:t>
            </a:r>
          </a:p>
          <a:p>
            <a:pPr marL="436461" lvl="1" algn="l">
              <a:lnSpc>
                <a:spcPts val="4043"/>
              </a:lnSpc>
              <a:spcBef>
                <a:spcPct val="0"/>
              </a:spcBef>
            </a:pPr>
            <a:endParaRPr lang="en-US" sz="4043" u="none" strike="noStrike" dirty="0">
              <a:solidFill>
                <a:srgbClr val="6B002A"/>
              </a:solidFill>
              <a:latin typeface="Playfair Display 2 Bold"/>
            </a:endParaRPr>
          </a:p>
          <a:p>
            <a:pPr marL="872923" lvl="1" indent="-436462" algn="l">
              <a:lnSpc>
                <a:spcPts val="4043"/>
              </a:lnSpc>
              <a:spcBef>
                <a:spcPct val="0"/>
              </a:spcBef>
              <a:buFont typeface="Arial"/>
              <a:buChar char="•"/>
            </a:pPr>
            <a:endParaRPr lang="en-US" sz="4043" dirty="0">
              <a:solidFill>
                <a:srgbClr val="6B002A"/>
              </a:solidFill>
              <a:latin typeface="Playfair Display 2 Bold"/>
            </a:endParaRPr>
          </a:p>
          <a:p>
            <a:pPr marL="872923" lvl="1" indent="-436462" algn="l">
              <a:lnSpc>
                <a:spcPts val="4043"/>
              </a:lnSpc>
              <a:spcBef>
                <a:spcPct val="0"/>
              </a:spcBef>
              <a:buFont typeface="Arial"/>
              <a:buChar char="•"/>
            </a:pPr>
            <a:r>
              <a:rPr lang="en-US" sz="4043" dirty="0">
                <a:solidFill>
                  <a:srgbClr val="6B002A"/>
                </a:solidFill>
                <a:latin typeface="Playfair Display 2 Bold"/>
              </a:rPr>
              <a:t>Available </a:t>
            </a:r>
            <a:r>
              <a:rPr lang="en-US" sz="4043" u="none" strike="noStrike" dirty="0">
                <a:solidFill>
                  <a:srgbClr val="6B002A"/>
                </a:solidFill>
                <a:latin typeface="Playfair Display 2 Bold"/>
              </a:rPr>
              <a:t> in many </a:t>
            </a:r>
            <a:r>
              <a:rPr lang="en-US" sz="4043" u="none" strike="noStrike" dirty="0" err="1">
                <a:solidFill>
                  <a:srgbClr val="6B002A"/>
                </a:solidFill>
                <a:latin typeface="Playfair Display 2 Bold"/>
              </a:rPr>
              <a:t>colours</a:t>
            </a:r>
            <a:r>
              <a:rPr lang="en-US" sz="4043" dirty="0">
                <a:solidFill>
                  <a:srgbClr val="6B002A"/>
                </a:solidFill>
                <a:latin typeface="Playfair Display 2 Bold"/>
              </a:rPr>
              <a:t>.</a:t>
            </a:r>
          </a:p>
          <a:p>
            <a:pPr marL="436461" lvl="1" algn="l">
              <a:lnSpc>
                <a:spcPts val="4043"/>
              </a:lnSpc>
              <a:spcBef>
                <a:spcPct val="0"/>
              </a:spcBef>
            </a:pPr>
            <a:endParaRPr lang="en-US" sz="4043" dirty="0">
              <a:solidFill>
                <a:srgbClr val="6B002A"/>
              </a:solidFill>
              <a:latin typeface="Playfair Display 2 Bold"/>
            </a:endParaRPr>
          </a:p>
          <a:p>
            <a:pPr marL="436461" lvl="1" algn="l">
              <a:lnSpc>
                <a:spcPts val="4043"/>
              </a:lnSpc>
              <a:spcBef>
                <a:spcPct val="0"/>
              </a:spcBef>
            </a:pPr>
            <a:endParaRPr lang="en-US" sz="4043" u="none" strike="noStrike" dirty="0">
              <a:solidFill>
                <a:srgbClr val="6B002A"/>
              </a:solidFill>
              <a:latin typeface="Playfair Display 2 Bold"/>
            </a:endParaRPr>
          </a:p>
          <a:p>
            <a:pPr marL="872923" lvl="1" indent="-436462" algn="l">
              <a:lnSpc>
                <a:spcPts val="4043"/>
              </a:lnSpc>
              <a:spcBef>
                <a:spcPct val="0"/>
              </a:spcBef>
              <a:buFont typeface="Arial"/>
              <a:buChar char="•"/>
            </a:pPr>
            <a:r>
              <a:rPr lang="en-US" sz="4043" dirty="0">
                <a:solidFill>
                  <a:srgbClr val="6B002A"/>
                </a:solidFill>
                <a:latin typeface="Playfair Display 2 Bold"/>
              </a:rPr>
              <a:t>M</a:t>
            </a:r>
            <a:r>
              <a:rPr lang="en-US" sz="4043" u="none" strike="noStrike" dirty="0">
                <a:solidFill>
                  <a:srgbClr val="6B002A"/>
                </a:solidFill>
                <a:latin typeface="Playfair Display 2 Bold"/>
              </a:rPr>
              <a:t>ost popular lipstick </a:t>
            </a:r>
            <a:r>
              <a:rPr lang="en-US" sz="4043" u="none" strike="noStrike" dirty="0" err="1">
                <a:solidFill>
                  <a:srgbClr val="6B002A"/>
                </a:solidFill>
                <a:latin typeface="Playfair Display 2 Bold"/>
              </a:rPr>
              <a:t>colours</a:t>
            </a:r>
            <a:r>
              <a:rPr lang="en-US" sz="4043" dirty="0">
                <a:solidFill>
                  <a:srgbClr val="6B002A"/>
                </a:solidFill>
                <a:latin typeface="Playfair Display 2 Bold"/>
              </a:rPr>
              <a:t>.</a:t>
            </a:r>
            <a:endParaRPr lang="en-US" sz="4043" u="none" strike="noStrike" dirty="0">
              <a:solidFill>
                <a:srgbClr val="6B002A"/>
              </a:solidFill>
              <a:latin typeface="Playfair Display 2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75</Slides>
  <Notes>0</Notes>
  <HiddenSlides>0</HiddenSlide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New Me</cp:lastModifiedBy>
  <cp:revision>4</cp:revision>
  <dcterms:modified xsi:type="dcterms:W3CDTF">2024-03-06T10:50:39Z</dcterms:modified>
</cp:coreProperties>
</file>